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handoutMasterIdLst>
    <p:handoutMasterId r:id="rId2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9"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4660"/>
  </p:normalViewPr>
  <p:slideViewPr>
    <p:cSldViewPr snapToGrid="0">
      <p:cViewPr varScale="1">
        <p:scale>
          <a:sx n="120" d="100"/>
          <a:sy n="120" d="100"/>
        </p:scale>
        <p:origin x="126"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6C3E6A-181C-465F-8CCF-EE16B55252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6A79CA-7006-46AB-A4D6-068EDE6A7F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AE04A5-FD6C-4C86-959E-2AE6F5B5A650}" type="datetimeFigureOut">
              <a:rPr lang="en-US" smtClean="0"/>
              <a:t>4/20/2021</a:t>
            </a:fld>
            <a:endParaRPr lang="en-US"/>
          </a:p>
        </p:txBody>
      </p:sp>
      <p:sp>
        <p:nvSpPr>
          <p:cNvPr id="4" name="Footer Placeholder 3">
            <a:extLst>
              <a:ext uri="{FF2B5EF4-FFF2-40B4-BE49-F238E27FC236}">
                <a16:creationId xmlns:a16="http://schemas.microsoft.com/office/drawing/2014/main" id="{D265A518-6D5A-4207-8053-92B2C54F2D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UNIXCLOUDTRAININGS</a:t>
            </a:r>
          </a:p>
        </p:txBody>
      </p:sp>
      <p:sp>
        <p:nvSpPr>
          <p:cNvPr id="5" name="Slide Number Placeholder 4">
            <a:extLst>
              <a:ext uri="{FF2B5EF4-FFF2-40B4-BE49-F238E27FC236}">
                <a16:creationId xmlns:a16="http://schemas.microsoft.com/office/drawing/2014/main" id="{A54CC13E-F76F-4C08-B231-F0F5297730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3F786A-0F9D-462D-979A-CBA01F5E0493}" type="slidenum">
              <a:rPr lang="en-US" smtClean="0"/>
              <a:t>‹#›</a:t>
            </a:fld>
            <a:endParaRPr lang="en-US"/>
          </a:p>
        </p:txBody>
      </p:sp>
    </p:spTree>
    <p:extLst>
      <p:ext uri="{BB962C8B-B14F-4D97-AF65-F5344CB8AC3E}">
        <p14:creationId xmlns:p14="http://schemas.microsoft.com/office/powerpoint/2010/main" val="151451397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61B59-A579-4651-82AC-46E1157CAAD1}" type="datetimeFigureOut">
              <a:rPr lang="en-US" smtClean="0"/>
              <a:t>4/20/2021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UNIXCLOUDTRAININGS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1518C-1178-4563-AA80-810B010C1E92}" type="slidenum">
              <a:rPr lang="en-US" smtClean="0"/>
              <a:t>‹#›</a:t>
            </a:fld>
            <a:endParaRPr lang="en-US"/>
          </a:p>
        </p:txBody>
      </p:sp>
    </p:spTree>
    <p:extLst>
      <p:ext uri="{BB962C8B-B14F-4D97-AF65-F5344CB8AC3E}">
        <p14:creationId xmlns:p14="http://schemas.microsoft.com/office/powerpoint/2010/main" val="14056723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F8C97D-D066-4B1E-B370-B10C3BA3EB52}" type="datetime1">
              <a:rPr lang="en-US" smtClean="0"/>
              <a:t>4/20/2021</a:t>
            </a:fld>
            <a:endParaRPr lang="en-US" dirty="0"/>
          </a:p>
        </p:txBody>
      </p:sp>
      <p:sp>
        <p:nvSpPr>
          <p:cNvPr id="5" name="Footer Placeholder 4"/>
          <p:cNvSpPr>
            <a:spLocks noGrp="1"/>
          </p:cNvSpPr>
          <p:nvPr>
            <p:ph type="ftr" sz="quarter" idx="11"/>
          </p:nvPr>
        </p:nvSpPr>
        <p:spPr/>
        <p:txBody>
          <a:bodyPr/>
          <a:lstStyle/>
          <a:p>
            <a:r>
              <a:rPr lang="en-US"/>
              <a:t>By VALERY N.</a:t>
            </a:r>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B9EE31-108B-4867-8AED-A39C10E99DEE}" type="datetime1">
              <a:rPr lang="en-US" smtClean="0"/>
              <a:t>4/20/2021</a:t>
            </a:fld>
            <a:endParaRPr lang="en-US" dirty="0"/>
          </a:p>
        </p:txBody>
      </p:sp>
      <p:sp>
        <p:nvSpPr>
          <p:cNvPr id="5" name="Footer Placeholder 4"/>
          <p:cNvSpPr>
            <a:spLocks noGrp="1"/>
          </p:cNvSpPr>
          <p:nvPr>
            <p:ph type="ftr" sz="quarter" idx="11"/>
          </p:nvPr>
        </p:nvSpPr>
        <p:spPr/>
        <p:txBody>
          <a:bodyPr/>
          <a:lstStyle/>
          <a:p>
            <a:r>
              <a:rPr lang="en-US"/>
              <a:t>By VALERY 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20FD0D-3702-4368-9251-46386BC03CAD}" type="datetime1">
              <a:rPr lang="en-US" smtClean="0"/>
              <a:t>4/20/2021</a:t>
            </a:fld>
            <a:endParaRPr lang="en-US" dirty="0"/>
          </a:p>
        </p:txBody>
      </p:sp>
      <p:sp>
        <p:nvSpPr>
          <p:cNvPr id="5" name="Footer Placeholder 4"/>
          <p:cNvSpPr>
            <a:spLocks noGrp="1"/>
          </p:cNvSpPr>
          <p:nvPr>
            <p:ph type="ftr" sz="quarter" idx="11"/>
          </p:nvPr>
        </p:nvSpPr>
        <p:spPr/>
        <p:txBody>
          <a:bodyPr/>
          <a:lstStyle/>
          <a:p>
            <a:r>
              <a:rPr lang="en-US"/>
              <a:t>By VALERY 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1B2678-E8C3-457E-9D96-3DB7CE4523A5}" type="datetime1">
              <a:rPr lang="en-US" smtClean="0"/>
              <a:t>4/20/2021</a:t>
            </a:fld>
            <a:endParaRPr lang="en-US" dirty="0"/>
          </a:p>
        </p:txBody>
      </p:sp>
      <p:sp>
        <p:nvSpPr>
          <p:cNvPr id="5" name="Footer Placeholder 4"/>
          <p:cNvSpPr>
            <a:spLocks noGrp="1"/>
          </p:cNvSpPr>
          <p:nvPr>
            <p:ph type="ftr" sz="quarter" idx="11"/>
          </p:nvPr>
        </p:nvSpPr>
        <p:spPr/>
        <p:txBody>
          <a:bodyPr/>
          <a:lstStyle/>
          <a:p>
            <a:r>
              <a:rPr lang="en-US"/>
              <a:t>By VALERY 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7128E-06EE-48F6-BFFB-528D73953647}" type="datetime1">
              <a:rPr lang="en-US" smtClean="0"/>
              <a:t>4/20/2021</a:t>
            </a:fld>
            <a:endParaRPr lang="en-US" dirty="0"/>
          </a:p>
        </p:txBody>
      </p:sp>
      <p:sp>
        <p:nvSpPr>
          <p:cNvPr id="5" name="Footer Placeholder 4"/>
          <p:cNvSpPr>
            <a:spLocks noGrp="1"/>
          </p:cNvSpPr>
          <p:nvPr>
            <p:ph type="ftr" sz="quarter" idx="11"/>
          </p:nvPr>
        </p:nvSpPr>
        <p:spPr/>
        <p:txBody>
          <a:bodyPr/>
          <a:lstStyle/>
          <a:p>
            <a:r>
              <a:rPr lang="en-US"/>
              <a:t>By VALERY 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BEAF68-A339-4828-80A4-D7E901E8F88A}" type="datetime1">
              <a:rPr lang="en-US" smtClean="0"/>
              <a:t>4/20/2021</a:t>
            </a:fld>
            <a:endParaRPr lang="en-US" dirty="0"/>
          </a:p>
        </p:txBody>
      </p:sp>
      <p:sp>
        <p:nvSpPr>
          <p:cNvPr id="6" name="Footer Placeholder 5"/>
          <p:cNvSpPr>
            <a:spLocks noGrp="1"/>
          </p:cNvSpPr>
          <p:nvPr>
            <p:ph type="ftr" sz="quarter" idx="11"/>
          </p:nvPr>
        </p:nvSpPr>
        <p:spPr/>
        <p:txBody>
          <a:bodyPr/>
          <a:lstStyle/>
          <a:p>
            <a:r>
              <a:rPr lang="en-US"/>
              <a:t>By VALERY 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CAE953-BF2C-45EC-BC47-29F2D7B75A23}" type="datetime1">
              <a:rPr lang="en-US" smtClean="0"/>
              <a:t>4/20/2021</a:t>
            </a:fld>
            <a:endParaRPr lang="en-US" dirty="0"/>
          </a:p>
        </p:txBody>
      </p:sp>
      <p:sp>
        <p:nvSpPr>
          <p:cNvPr id="8" name="Footer Placeholder 7"/>
          <p:cNvSpPr>
            <a:spLocks noGrp="1"/>
          </p:cNvSpPr>
          <p:nvPr>
            <p:ph type="ftr" sz="quarter" idx="11"/>
          </p:nvPr>
        </p:nvSpPr>
        <p:spPr/>
        <p:txBody>
          <a:bodyPr/>
          <a:lstStyle/>
          <a:p>
            <a:r>
              <a:rPr lang="en-US"/>
              <a:t>By VALERY N.</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272526-7D87-4B98-8F33-7A83D8023DD6}" type="datetime1">
              <a:rPr lang="en-US" smtClean="0"/>
              <a:t>4/20/2021</a:t>
            </a:fld>
            <a:endParaRPr lang="en-US" dirty="0"/>
          </a:p>
        </p:txBody>
      </p:sp>
      <p:sp>
        <p:nvSpPr>
          <p:cNvPr id="4" name="Footer Placeholder 3"/>
          <p:cNvSpPr>
            <a:spLocks noGrp="1"/>
          </p:cNvSpPr>
          <p:nvPr>
            <p:ph type="ftr" sz="quarter" idx="11"/>
          </p:nvPr>
        </p:nvSpPr>
        <p:spPr/>
        <p:txBody>
          <a:bodyPr/>
          <a:lstStyle/>
          <a:p>
            <a:r>
              <a:rPr lang="en-US"/>
              <a:t>By VALERY N.</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279FBE6-A0E0-4DF8-9582-C8F3734AE8A9}" type="datetime1">
              <a:rPr lang="en-US" smtClean="0"/>
              <a:t>4/20/2021</a:t>
            </a:fld>
            <a:endParaRPr lang="en-US" dirty="0"/>
          </a:p>
        </p:txBody>
      </p:sp>
      <p:sp>
        <p:nvSpPr>
          <p:cNvPr id="3" name="Footer Placeholder 2"/>
          <p:cNvSpPr>
            <a:spLocks noGrp="1"/>
          </p:cNvSpPr>
          <p:nvPr>
            <p:ph type="ftr" sz="quarter" idx="11"/>
          </p:nvPr>
        </p:nvSpPr>
        <p:spPr/>
        <p:txBody>
          <a:bodyPr/>
          <a:lstStyle/>
          <a:p>
            <a:r>
              <a:rPr lang="en-US"/>
              <a:t>By VALERY N.</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B1F33-90B9-4091-96B2-D6A6B836FA26}" type="datetime1">
              <a:rPr lang="en-US" smtClean="0"/>
              <a:t>4/20/2021</a:t>
            </a:fld>
            <a:endParaRPr lang="en-US" dirty="0"/>
          </a:p>
        </p:txBody>
      </p:sp>
      <p:sp>
        <p:nvSpPr>
          <p:cNvPr id="6" name="Footer Placeholder 5"/>
          <p:cNvSpPr>
            <a:spLocks noGrp="1"/>
          </p:cNvSpPr>
          <p:nvPr>
            <p:ph type="ftr" sz="quarter" idx="11"/>
          </p:nvPr>
        </p:nvSpPr>
        <p:spPr/>
        <p:txBody>
          <a:bodyPr/>
          <a:lstStyle/>
          <a:p>
            <a:r>
              <a:rPr lang="en-US"/>
              <a:t>By VALERY 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09F5C4-4EBA-40CC-BA7B-69C787DB3686}" type="datetime1">
              <a:rPr lang="en-US" smtClean="0"/>
              <a:t>4/20/2021</a:t>
            </a:fld>
            <a:endParaRPr lang="en-US" dirty="0"/>
          </a:p>
        </p:txBody>
      </p:sp>
      <p:sp>
        <p:nvSpPr>
          <p:cNvPr id="6" name="Footer Placeholder 5"/>
          <p:cNvSpPr>
            <a:spLocks noGrp="1"/>
          </p:cNvSpPr>
          <p:nvPr>
            <p:ph type="ftr" sz="quarter" idx="11"/>
          </p:nvPr>
        </p:nvSpPr>
        <p:spPr/>
        <p:txBody>
          <a:bodyPr/>
          <a:lstStyle/>
          <a:p>
            <a:r>
              <a:rPr lang="en-US"/>
              <a:t>By VALERY 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2617816D-B3B6-4CB3-8F0E-002F21285C87}" type="datetime1">
              <a:rPr lang="en-US" smtClean="0"/>
              <a:t>4/20/2021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By VALERY N.</a:t>
            </a:r>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hyperlink" Target="http://jecomputing.blogspot.com/2014/07/setting-up-and-using-dropbox.html" TargetMode="External"/><Relationship Id="rId3" Type="http://schemas.openxmlformats.org/officeDocument/2006/relationships/hyperlink" Target="https://gadgetsin.com/drag-and-drag-file-transfer-usb-cable.htm" TargetMode="External"/><Relationship Id="rId7" Type="http://schemas.openxmlformats.org/officeDocument/2006/relationships/hyperlink" Target="https://askleo.com/can-i-use-an-internal-hard-drive-from-an-old-machine-as-an-external-drive-on-a-new-one/" TargetMode="External"/><Relationship Id="rId12"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jpg"/><Relationship Id="rId11" Type="http://schemas.openxmlformats.org/officeDocument/2006/relationships/hyperlink" Target="http://pngimg.com/download/19972" TargetMode="External"/><Relationship Id="rId5" Type="http://schemas.openxmlformats.org/officeDocument/2006/relationships/hyperlink" Target="https://en.wikipedia.org/wiki/USB_Flash_Drive_Alliance" TargetMode="External"/><Relationship Id="rId10" Type="http://schemas.openxmlformats.org/officeDocument/2006/relationships/image" Target="../media/image16.png"/><Relationship Id="rId4" Type="http://schemas.openxmlformats.org/officeDocument/2006/relationships/image" Target="../media/image13.jpg"/><Relationship Id="rId9" Type="http://schemas.openxmlformats.org/officeDocument/2006/relationships/hyperlink" Target="http://commons.wikimedia.org/wiki/File:Blank-cd.jpg"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4F78E-D247-44D4-8A99-CB1BBFF475E4}"/>
              </a:ext>
            </a:extLst>
          </p:cNvPr>
          <p:cNvSpPr>
            <a:spLocks noGrp="1"/>
          </p:cNvSpPr>
          <p:nvPr>
            <p:ph type="ctrTitle"/>
          </p:nvPr>
        </p:nvSpPr>
        <p:spPr>
          <a:xfrm>
            <a:off x="1224501" y="3428998"/>
            <a:ext cx="7577593" cy="2268559"/>
          </a:xfrm>
        </p:spPr>
        <p:txBody>
          <a:bodyPr>
            <a:normAutofit/>
          </a:bodyPr>
          <a:lstStyle/>
          <a:p>
            <a:r>
              <a:rPr lang="en-US" dirty="0"/>
              <a:t>NETWORKING AND SYSTEM UPDATES</a:t>
            </a:r>
          </a:p>
        </p:txBody>
      </p:sp>
      <p:sp>
        <p:nvSpPr>
          <p:cNvPr id="3" name="Subtitle 2">
            <a:extLst>
              <a:ext uri="{FF2B5EF4-FFF2-40B4-BE49-F238E27FC236}">
                <a16:creationId xmlns:a16="http://schemas.microsoft.com/office/drawing/2014/main" id="{10357ED2-B2F8-4817-B424-78878CA84A04}"/>
              </a:ext>
            </a:extLst>
          </p:cNvPr>
          <p:cNvSpPr>
            <a:spLocks noGrp="1"/>
          </p:cNvSpPr>
          <p:nvPr>
            <p:ph type="subTitle" idx="1"/>
          </p:nvPr>
        </p:nvSpPr>
        <p:spPr/>
        <p:txBody>
          <a:bodyPr>
            <a:normAutofit/>
          </a:bodyPr>
          <a:lstStyle/>
          <a:p>
            <a:r>
              <a:rPr lang="en-US" sz="3200" dirty="0"/>
              <a:t>WELCOME TO MODULE 8 </a:t>
            </a:r>
          </a:p>
        </p:txBody>
      </p:sp>
      <p:sp>
        <p:nvSpPr>
          <p:cNvPr id="4" name="Slide Number Placeholder 3">
            <a:extLst>
              <a:ext uri="{FF2B5EF4-FFF2-40B4-BE49-F238E27FC236}">
                <a16:creationId xmlns:a16="http://schemas.microsoft.com/office/drawing/2014/main" id="{BBFF8354-9500-43E2-90CC-8E3F35647737}"/>
              </a:ext>
            </a:extLst>
          </p:cNvPr>
          <p:cNvSpPr>
            <a:spLocks noGrp="1"/>
          </p:cNvSpPr>
          <p:nvPr>
            <p:ph type="sldNum" sz="quarter" idx="12"/>
          </p:nvPr>
        </p:nvSpPr>
        <p:spPr/>
        <p:txBody>
          <a:bodyPr/>
          <a:lstStyle/>
          <a:p>
            <a:fld id="{6D22F896-40B5-4ADD-8801-0D06FADFA095}" type="slidenum">
              <a:rPr lang="en-US" smtClean="0"/>
              <a:t>1</a:t>
            </a:fld>
            <a:endParaRPr lang="en-US" dirty="0"/>
          </a:p>
        </p:txBody>
      </p:sp>
      <p:sp>
        <p:nvSpPr>
          <p:cNvPr id="5" name="Footer Placeholder 4">
            <a:extLst>
              <a:ext uri="{FF2B5EF4-FFF2-40B4-BE49-F238E27FC236}">
                <a16:creationId xmlns:a16="http://schemas.microsoft.com/office/drawing/2014/main" id="{B3367A5E-0F91-4905-A582-F824F1652343}"/>
              </a:ext>
            </a:extLst>
          </p:cNvPr>
          <p:cNvSpPr>
            <a:spLocks noGrp="1"/>
          </p:cNvSpPr>
          <p:nvPr>
            <p:ph type="ftr" sz="quarter" idx="11"/>
          </p:nvPr>
        </p:nvSpPr>
        <p:spPr/>
        <p:txBody>
          <a:bodyPr/>
          <a:lstStyle/>
          <a:p>
            <a:r>
              <a:rPr lang="en-US"/>
              <a:t>By VALERY N.</a:t>
            </a:r>
            <a:endParaRPr lang="en-US" dirty="0"/>
          </a:p>
        </p:txBody>
      </p:sp>
    </p:spTree>
    <p:extLst>
      <p:ext uri="{BB962C8B-B14F-4D97-AF65-F5344CB8AC3E}">
        <p14:creationId xmlns:p14="http://schemas.microsoft.com/office/powerpoint/2010/main" val="4036355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34C14D-F89F-4ED7-83C1-400C1E8E35D6}"/>
              </a:ext>
            </a:extLst>
          </p:cNvPr>
          <p:cNvSpPr>
            <a:spLocks noGrp="1"/>
          </p:cNvSpPr>
          <p:nvPr>
            <p:ph type="title"/>
          </p:nvPr>
        </p:nvSpPr>
        <p:spPr/>
        <p:txBody>
          <a:bodyPr/>
          <a:lstStyle/>
          <a:p>
            <a:pPr algn="ctr"/>
            <a:r>
              <a:rPr lang="en-US" b="1" u="sng" dirty="0"/>
              <a:t>Section IV- Network Configuration</a:t>
            </a:r>
            <a:br>
              <a:rPr lang="en-US" b="1" u="sng" dirty="0"/>
            </a:br>
            <a:endParaRPr lang="en-US" b="1" u="sng" dirty="0"/>
          </a:p>
        </p:txBody>
      </p:sp>
      <p:sp>
        <p:nvSpPr>
          <p:cNvPr id="3" name="Footer Placeholder 2">
            <a:extLst>
              <a:ext uri="{FF2B5EF4-FFF2-40B4-BE49-F238E27FC236}">
                <a16:creationId xmlns:a16="http://schemas.microsoft.com/office/drawing/2014/main" id="{B1064A4C-2CD3-4C83-8C3A-E3F8725F5CFC}"/>
              </a:ext>
            </a:extLst>
          </p:cNvPr>
          <p:cNvSpPr>
            <a:spLocks noGrp="1"/>
          </p:cNvSpPr>
          <p:nvPr>
            <p:ph type="ftr" sz="quarter" idx="11"/>
          </p:nvPr>
        </p:nvSpPr>
        <p:spPr/>
        <p:txBody>
          <a:bodyPr/>
          <a:lstStyle/>
          <a:p>
            <a:r>
              <a:rPr lang="en-US"/>
              <a:t>By VALERY N.</a:t>
            </a:r>
            <a:endParaRPr lang="en-US" dirty="0"/>
          </a:p>
        </p:txBody>
      </p:sp>
      <p:sp>
        <p:nvSpPr>
          <p:cNvPr id="4" name="Slide Number Placeholder 3">
            <a:extLst>
              <a:ext uri="{FF2B5EF4-FFF2-40B4-BE49-F238E27FC236}">
                <a16:creationId xmlns:a16="http://schemas.microsoft.com/office/drawing/2014/main" id="{94BB89A1-C7FC-49BE-B4CA-850286A52CB2}"/>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12" name="Content Placeholder 11">
            <a:extLst>
              <a:ext uri="{FF2B5EF4-FFF2-40B4-BE49-F238E27FC236}">
                <a16:creationId xmlns:a16="http://schemas.microsoft.com/office/drawing/2014/main" id="{B9C0940E-4871-4F27-9F6B-B5E80C952557}"/>
              </a:ext>
            </a:extLst>
          </p:cNvPr>
          <p:cNvPicPr>
            <a:picLocks noGrp="1" noChangeAspect="1"/>
          </p:cNvPicPr>
          <p:nvPr>
            <p:ph idx="1"/>
          </p:nvPr>
        </p:nvPicPr>
        <p:blipFill>
          <a:blip r:embed="rId2"/>
          <a:stretch>
            <a:fillRect/>
          </a:stretch>
        </p:blipFill>
        <p:spPr>
          <a:xfrm>
            <a:off x="1979878" y="1885285"/>
            <a:ext cx="8390918" cy="4484536"/>
          </a:xfrm>
        </p:spPr>
      </p:pic>
    </p:spTree>
    <p:extLst>
      <p:ext uri="{BB962C8B-B14F-4D97-AF65-F5344CB8AC3E}">
        <p14:creationId xmlns:p14="http://schemas.microsoft.com/office/powerpoint/2010/main" val="4221097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B178-01EF-4195-B8F1-0B68717CF270}"/>
              </a:ext>
            </a:extLst>
          </p:cNvPr>
          <p:cNvSpPr>
            <a:spLocks noGrp="1"/>
          </p:cNvSpPr>
          <p:nvPr>
            <p:ph type="title"/>
          </p:nvPr>
        </p:nvSpPr>
        <p:spPr/>
        <p:txBody>
          <a:bodyPr/>
          <a:lstStyle/>
          <a:p>
            <a:pPr algn="ctr"/>
            <a:r>
              <a:rPr lang="en-US" b="1" u="sng" dirty="0"/>
              <a:t>Section v- Windows Updates</a:t>
            </a:r>
            <a:br>
              <a:rPr lang="en-US" b="1" u="sng" dirty="0"/>
            </a:br>
            <a:endParaRPr lang="en-US" b="1" u="sng" dirty="0"/>
          </a:p>
        </p:txBody>
      </p:sp>
      <p:pic>
        <p:nvPicPr>
          <p:cNvPr id="7" name="Content Placeholder 6">
            <a:extLst>
              <a:ext uri="{FF2B5EF4-FFF2-40B4-BE49-F238E27FC236}">
                <a16:creationId xmlns:a16="http://schemas.microsoft.com/office/drawing/2014/main" id="{E871C55B-1110-4C1B-B812-F372DCD4B57F}"/>
              </a:ext>
            </a:extLst>
          </p:cNvPr>
          <p:cNvPicPr>
            <a:picLocks noGrp="1" noChangeAspect="1"/>
          </p:cNvPicPr>
          <p:nvPr>
            <p:ph idx="1"/>
          </p:nvPr>
        </p:nvPicPr>
        <p:blipFill>
          <a:blip r:embed="rId2"/>
          <a:stretch>
            <a:fillRect/>
          </a:stretch>
        </p:blipFill>
        <p:spPr>
          <a:xfrm>
            <a:off x="1486894" y="1995777"/>
            <a:ext cx="9082681" cy="4460682"/>
          </a:xfrm>
        </p:spPr>
      </p:pic>
      <p:sp>
        <p:nvSpPr>
          <p:cNvPr id="4" name="Footer Placeholder 3">
            <a:extLst>
              <a:ext uri="{FF2B5EF4-FFF2-40B4-BE49-F238E27FC236}">
                <a16:creationId xmlns:a16="http://schemas.microsoft.com/office/drawing/2014/main" id="{6E4CC66E-3CF4-4F93-A0A4-A6C3BD63FBAC}"/>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FB4E27C4-DC11-43BA-8CCB-16C4B0C7EBA0}"/>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4151722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1DD3D-B226-442B-BCEF-90D4398588BC}"/>
              </a:ext>
            </a:extLst>
          </p:cNvPr>
          <p:cNvSpPr>
            <a:spLocks noGrp="1"/>
          </p:cNvSpPr>
          <p:nvPr>
            <p:ph type="title"/>
          </p:nvPr>
        </p:nvSpPr>
        <p:spPr/>
        <p:txBody>
          <a:bodyPr/>
          <a:lstStyle/>
          <a:p>
            <a:pPr algn="ctr"/>
            <a:r>
              <a:rPr lang="en-US" b="1" u="sng" dirty="0"/>
              <a:t>Section VI- NTP Configuration</a:t>
            </a:r>
            <a:br>
              <a:rPr lang="en-US" b="1" u="sng" dirty="0"/>
            </a:br>
            <a:endParaRPr lang="en-US" b="1" u="sng" dirty="0"/>
          </a:p>
        </p:txBody>
      </p:sp>
      <p:pic>
        <p:nvPicPr>
          <p:cNvPr id="7" name="Content Placeholder 6">
            <a:extLst>
              <a:ext uri="{FF2B5EF4-FFF2-40B4-BE49-F238E27FC236}">
                <a16:creationId xmlns:a16="http://schemas.microsoft.com/office/drawing/2014/main" id="{6A1330A1-DBE2-4327-B9A3-1E33E7C1C59F}"/>
              </a:ext>
            </a:extLst>
          </p:cNvPr>
          <p:cNvPicPr>
            <a:picLocks noGrp="1" noChangeAspect="1"/>
          </p:cNvPicPr>
          <p:nvPr>
            <p:ph idx="1"/>
          </p:nvPr>
        </p:nvPicPr>
        <p:blipFill>
          <a:blip r:embed="rId2"/>
          <a:stretch>
            <a:fillRect/>
          </a:stretch>
        </p:blipFill>
        <p:spPr>
          <a:xfrm>
            <a:off x="2122998" y="1749287"/>
            <a:ext cx="8446577" cy="4548146"/>
          </a:xfrm>
        </p:spPr>
      </p:pic>
      <p:sp>
        <p:nvSpPr>
          <p:cNvPr id="4" name="Footer Placeholder 3">
            <a:extLst>
              <a:ext uri="{FF2B5EF4-FFF2-40B4-BE49-F238E27FC236}">
                <a16:creationId xmlns:a16="http://schemas.microsoft.com/office/drawing/2014/main" id="{CAEEB14F-C9C6-43C7-B284-29D5F1E239FB}"/>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E24C3748-1AE4-4E73-B29E-25AD4B22E032}"/>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838496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9D97-DE06-491B-BCB6-F14A475ED228}"/>
              </a:ext>
            </a:extLst>
          </p:cNvPr>
          <p:cNvSpPr>
            <a:spLocks noGrp="1"/>
          </p:cNvSpPr>
          <p:nvPr>
            <p:ph type="title"/>
          </p:nvPr>
        </p:nvSpPr>
        <p:spPr>
          <a:xfrm>
            <a:off x="1280160" y="808056"/>
            <a:ext cx="9788056" cy="1077229"/>
          </a:xfrm>
        </p:spPr>
        <p:txBody>
          <a:bodyPr>
            <a:normAutofit/>
          </a:bodyPr>
          <a:lstStyle/>
          <a:p>
            <a:r>
              <a:rPr lang="en-US" sz="3200" b="1" u="sng" dirty="0"/>
              <a:t>Commands to configure NTP on Windows 2016</a:t>
            </a:r>
          </a:p>
        </p:txBody>
      </p:sp>
      <p:sp>
        <p:nvSpPr>
          <p:cNvPr id="4" name="Footer Placeholder 3">
            <a:extLst>
              <a:ext uri="{FF2B5EF4-FFF2-40B4-BE49-F238E27FC236}">
                <a16:creationId xmlns:a16="http://schemas.microsoft.com/office/drawing/2014/main" id="{EC6A403F-5C0E-4732-952C-1ECC4EF5555E}"/>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1881BC7C-1E93-4A9D-BB81-7680171F0523}"/>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6" name="Content Placeholder 5">
            <a:extLst>
              <a:ext uri="{FF2B5EF4-FFF2-40B4-BE49-F238E27FC236}">
                <a16:creationId xmlns:a16="http://schemas.microsoft.com/office/drawing/2014/main" id="{E551319A-D42A-4A7D-83FC-234062DD8DF1}"/>
              </a:ext>
            </a:extLst>
          </p:cNvPr>
          <p:cNvSpPr>
            <a:spLocks noGrp="1"/>
          </p:cNvSpPr>
          <p:nvPr>
            <p:ph idx="1"/>
          </p:nvPr>
        </p:nvSpPr>
        <p:spPr>
          <a:xfrm>
            <a:off x="1144988" y="2289975"/>
            <a:ext cx="9425151" cy="4403433"/>
          </a:xfrm>
        </p:spPr>
        <p:txBody>
          <a:bodyPr>
            <a:normAutofit fontScale="25000" lnSpcReduction="20000"/>
          </a:bodyPr>
          <a:lstStyle/>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sz="5600" dirty="0"/>
              <a:t>To configure Windows Time Service</a:t>
            </a:r>
          </a:p>
          <a:p>
            <a:pPr marL="0" indent="0">
              <a:lnSpc>
                <a:spcPct val="100000"/>
              </a:lnSpc>
              <a:buNone/>
            </a:pPr>
            <a:r>
              <a:rPr lang="en-US" sz="5600" dirty="0"/>
              <a:t>Type the following command on </a:t>
            </a:r>
            <a:r>
              <a:rPr lang="en-US" sz="5600" dirty="0" err="1"/>
              <a:t>powershell</a:t>
            </a:r>
            <a:r>
              <a:rPr lang="en-US" sz="5600" dirty="0"/>
              <a:t>:</a:t>
            </a:r>
          </a:p>
          <a:p>
            <a:pPr marL="0" indent="0">
              <a:lnSpc>
                <a:spcPct val="100000"/>
              </a:lnSpc>
              <a:buNone/>
            </a:pPr>
            <a:r>
              <a:rPr lang="en-US" sz="5600" dirty="0"/>
              <a:t>W32tm /config /</a:t>
            </a:r>
            <a:r>
              <a:rPr lang="en-US" sz="5600" dirty="0" err="1"/>
              <a:t>manualpeerlist:pool.ntp.org</a:t>
            </a:r>
            <a:r>
              <a:rPr lang="en-US" sz="5600" dirty="0"/>
              <a:t> /</a:t>
            </a:r>
            <a:r>
              <a:rPr lang="en-US" sz="5600" dirty="0" err="1"/>
              <a:t>syncfromflags:MANUAL</a:t>
            </a:r>
            <a:endParaRPr lang="en-US" sz="5600" dirty="0"/>
          </a:p>
          <a:p>
            <a:pPr>
              <a:lnSpc>
                <a:spcPct val="100000"/>
              </a:lnSpc>
              <a:buFont typeface="Wingdings" panose="05000000000000000000" pitchFamily="2" charset="2"/>
              <a:buChar char="q"/>
            </a:pPr>
            <a:r>
              <a:rPr lang="en-US" sz="5600" dirty="0"/>
              <a:t>Use the command to stop the service:</a:t>
            </a:r>
          </a:p>
          <a:p>
            <a:pPr marL="0" indent="0">
              <a:lnSpc>
                <a:spcPct val="100000"/>
              </a:lnSpc>
              <a:buNone/>
            </a:pPr>
            <a:r>
              <a:rPr lang="en-US" sz="5600" dirty="0"/>
              <a:t>Stop-service w32time</a:t>
            </a:r>
          </a:p>
          <a:p>
            <a:pPr>
              <a:lnSpc>
                <a:spcPct val="100000"/>
              </a:lnSpc>
              <a:buFont typeface="Wingdings" panose="05000000000000000000" pitchFamily="2" charset="2"/>
              <a:buChar char="q"/>
            </a:pPr>
            <a:r>
              <a:rPr lang="en-US" sz="5600" dirty="0"/>
              <a:t>Use the command to start the service:</a:t>
            </a:r>
          </a:p>
          <a:p>
            <a:pPr marL="0" indent="0">
              <a:lnSpc>
                <a:spcPct val="100000"/>
              </a:lnSpc>
              <a:buNone/>
            </a:pPr>
            <a:r>
              <a:rPr lang="en-US" sz="5600" dirty="0"/>
              <a:t>Start-service w32time</a:t>
            </a:r>
          </a:p>
          <a:p>
            <a:pPr marL="0" indent="0">
              <a:lnSpc>
                <a:spcPct val="100000"/>
              </a:lnSpc>
              <a:buNone/>
            </a:pPr>
            <a:r>
              <a:rPr lang="en-US" sz="5600" dirty="0"/>
              <a:t>Now the Windows Server 2016 is an NTP client of pool.ntp.org and its time/clock is synced with the NTP pool servers (The server is at the same time the NTP server for other domain client systems).</a:t>
            </a:r>
          </a:p>
          <a:p>
            <a:pPr marL="0" indent="0">
              <a:lnSpc>
                <a:spcPct val="100000"/>
              </a:lnSpc>
              <a:buNone/>
            </a:pPr>
            <a:r>
              <a:rPr lang="en-US" sz="5600" dirty="0"/>
              <a:t>Then go to the client machines and run the following command on PowerShell to force them to sync their time/clock with the domain controller on the Windows Server 2016</a:t>
            </a:r>
          </a:p>
          <a:p>
            <a:pPr>
              <a:lnSpc>
                <a:spcPct val="100000"/>
              </a:lnSpc>
              <a:buFont typeface="Wingdings" panose="05000000000000000000" pitchFamily="2" charset="2"/>
              <a:buChar char="q"/>
            </a:pPr>
            <a:r>
              <a:rPr lang="en-US" sz="5600" dirty="0"/>
              <a:t>w32tm /resync</a:t>
            </a:r>
          </a:p>
          <a:p>
            <a:pPr marL="0" indent="0">
              <a:lnSpc>
                <a:spcPct val="100000"/>
              </a:lnSpc>
              <a:buNone/>
            </a:pPr>
            <a:r>
              <a:rPr lang="en-US" sz="5600" dirty="0"/>
              <a:t>You can check the time synchronization status using the following command.</a:t>
            </a:r>
          </a:p>
          <a:p>
            <a:pPr>
              <a:lnSpc>
                <a:spcPct val="100000"/>
              </a:lnSpc>
              <a:buFont typeface="Wingdings" panose="05000000000000000000" pitchFamily="2" charset="2"/>
              <a:buChar char="q"/>
            </a:pPr>
            <a:r>
              <a:rPr lang="en-US" sz="5600" dirty="0"/>
              <a:t>w32tm /query /status</a:t>
            </a:r>
          </a:p>
          <a:p>
            <a:pPr marL="0" indent="0">
              <a:lnSpc>
                <a:spcPct val="100000"/>
              </a:lnSpc>
              <a:buNone/>
            </a:pPr>
            <a:endParaRPr lang="en-US" sz="7200" dirty="0"/>
          </a:p>
          <a:p>
            <a:pPr marL="0" indent="0">
              <a:lnSpc>
                <a:spcPct val="100000"/>
              </a:lnSpc>
              <a:buNone/>
            </a:pPr>
            <a:endParaRPr lang="en-US" sz="7200" dirty="0"/>
          </a:p>
          <a:p>
            <a:pPr marL="0" indent="0">
              <a:lnSpc>
                <a:spcPct val="100000"/>
              </a:lnSpc>
              <a:buNone/>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2566363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6F3A-2C78-4E78-BA64-0D218229DD98}"/>
              </a:ext>
            </a:extLst>
          </p:cNvPr>
          <p:cNvSpPr>
            <a:spLocks noGrp="1"/>
          </p:cNvSpPr>
          <p:nvPr>
            <p:ph type="title"/>
          </p:nvPr>
        </p:nvSpPr>
        <p:spPr/>
        <p:txBody>
          <a:bodyPr/>
          <a:lstStyle/>
          <a:p>
            <a:pPr algn="ctr"/>
            <a:r>
              <a:rPr lang="en-US" b="1" u="sng" dirty="0"/>
              <a:t>Section VII- File Transfer Methods</a:t>
            </a:r>
            <a:br>
              <a:rPr lang="en-US" dirty="0"/>
            </a:br>
            <a:endParaRPr lang="en-US" dirty="0"/>
          </a:p>
        </p:txBody>
      </p:sp>
      <p:sp>
        <p:nvSpPr>
          <p:cNvPr id="3" name="Content Placeholder 2">
            <a:extLst>
              <a:ext uri="{FF2B5EF4-FFF2-40B4-BE49-F238E27FC236}">
                <a16:creationId xmlns:a16="http://schemas.microsoft.com/office/drawing/2014/main" id="{AFCC3D7F-8EB8-42D4-B072-3D529BFCCA5C}"/>
              </a:ext>
            </a:extLst>
          </p:cNvPr>
          <p:cNvSpPr>
            <a:spLocks noGrp="1"/>
          </p:cNvSpPr>
          <p:nvPr>
            <p:ph idx="1"/>
          </p:nvPr>
        </p:nvSpPr>
        <p:spPr>
          <a:xfrm>
            <a:off x="1121134" y="1463040"/>
            <a:ext cx="10193572" cy="5230368"/>
          </a:xfrm>
        </p:spPr>
        <p:txBody>
          <a:bodyPr>
            <a:normAutofit fontScale="92500" lnSpcReduction="10000"/>
          </a:bodyPr>
          <a:lstStyle/>
          <a:p>
            <a:r>
              <a:rPr lang="en-US" dirty="0"/>
              <a:t>There are so many ways to transfer files and must common ones are:</a:t>
            </a:r>
          </a:p>
          <a:p>
            <a:pPr>
              <a:buFont typeface="Wingdings" panose="05000000000000000000" pitchFamily="2" charset="2"/>
              <a:buChar char="v"/>
            </a:pPr>
            <a:r>
              <a:rPr lang="en-US" dirty="0"/>
              <a:t>USB attachment </a:t>
            </a:r>
          </a:p>
          <a:p>
            <a:pPr>
              <a:buFont typeface="Wingdings" panose="05000000000000000000" pitchFamily="2" charset="2"/>
              <a:buChar char="v"/>
            </a:pPr>
            <a:r>
              <a:rPr lang="en-US" dirty="0"/>
              <a:t>External drives </a:t>
            </a:r>
          </a:p>
          <a:p>
            <a:pPr>
              <a:buFont typeface="Wingdings" panose="05000000000000000000" pitchFamily="2" charset="2"/>
              <a:buChar char="v"/>
            </a:pPr>
            <a:r>
              <a:rPr lang="en-US" dirty="0"/>
              <a:t>CD / DVD </a:t>
            </a:r>
          </a:p>
          <a:p>
            <a:pPr>
              <a:buFont typeface="Wingdings" panose="05000000000000000000" pitchFamily="2" charset="2"/>
              <a:buChar char="v"/>
            </a:pPr>
            <a:r>
              <a:rPr lang="en-US" dirty="0"/>
              <a:t> Email </a:t>
            </a:r>
          </a:p>
          <a:p>
            <a:pPr>
              <a:buFont typeface="Wingdings" panose="05000000000000000000" pitchFamily="2" charset="2"/>
              <a:buChar char="v"/>
            </a:pPr>
            <a:r>
              <a:rPr lang="en-US" dirty="0"/>
              <a:t>Drop box</a:t>
            </a:r>
          </a:p>
          <a:p>
            <a:pPr marL="0" indent="0">
              <a:buNone/>
            </a:pPr>
            <a:r>
              <a:rPr lang="en-US" dirty="0"/>
              <a:t>In corporate environment file transfer occur through</a:t>
            </a:r>
          </a:p>
          <a:p>
            <a:pPr>
              <a:buFont typeface="Wingdings" panose="05000000000000000000" pitchFamily="2" charset="2"/>
              <a:buChar char="ü"/>
            </a:pPr>
            <a:r>
              <a:rPr lang="en-US" dirty="0"/>
              <a:t> FTP (command available in dos and </a:t>
            </a:r>
            <a:r>
              <a:rPr lang="en-US" dirty="0" err="1"/>
              <a:t>powershell</a:t>
            </a:r>
            <a:r>
              <a:rPr lang="en-US" dirty="0"/>
              <a:t>)</a:t>
            </a:r>
          </a:p>
          <a:p>
            <a:pPr>
              <a:buFont typeface="Wingdings" panose="05000000000000000000" pitchFamily="2" charset="2"/>
              <a:buChar char="ü"/>
            </a:pPr>
            <a:r>
              <a:rPr lang="en-US" dirty="0"/>
              <a:t>File Sharing (Samba, NFS, </a:t>
            </a:r>
            <a:r>
              <a:rPr lang="en-US" dirty="0" err="1"/>
              <a:t>etc</a:t>
            </a:r>
            <a:r>
              <a:rPr lang="en-US" dirty="0"/>
              <a:t>)</a:t>
            </a:r>
          </a:p>
          <a:p>
            <a:pPr>
              <a:buFont typeface="Wingdings" panose="05000000000000000000" pitchFamily="2" charset="2"/>
              <a:buChar char="ü"/>
            </a:pPr>
            <a:r>
              <a:rPr lang="en-US" dirty="0"/>
              <a:t>3rd party software (</a:t>
            </a:r>
            <a:r>
              <a:rPr lang="en-US" dirty="0" err="1"/>
              <a:t>Filezilla</a:t>
            </a:r>
            <a:r>
              <a:rPr lang="en-US" dirty="0"/>
              <a:t>, </a:t>
            </a:r>
            <a:r>
              <a:rPr lang="en-US" dirty="0" err="1"/>
              <a:t>EaseUS</a:t>
            </a:r>
            <a:r>
              <a:rPr lang="en-US" dirty="0"/>
              <a:t>, </a:t>
            </a:r>
            <a:r>
              <a:rPr lang="en-US" dirty="0" err="1"/>
              <a:t>FlashGet</a:t>
            </a:r>
            <a:r>
              <a:rPr lang="en-US" dirty="0"/>
              <a:t> etc.) </a:t>
            </a:r>
          </a:p>
        </p:txBody>
      </p:sp>
      <p:sp>
        <p:nvSpPr>
          <p:cNvPr id="4" name="Footer Placeholder 3">
            <a:extLst>
              <a:ext uri="{FF2B5EF4-FFF2-40B4-BE49-F238E27FC236}">
                <a16:creationId xmlns:a16="http://schemas.microsoft.com/office/drawing/2014/main" id="{C297A701-1F07-4288-B70B-46AB44307843}"/>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277DD448-685D-4E31-A01E-528B25340570}"/>
              </a:ext>
            </a:extLst>
          </p:cNvPr>
          <p:cNvSpPr>
            <a:spLocks noGrp="1"/>
          </p:cNvSpPr>
          <p:nvPr>
            <p:ph type="sldNum" sz="quarter" idx="12"/>
          </p:nvPr>
        </p:nvSpPr>
        <p:spPr/>
        <p:txBody>
          <a:bodyPr/>
          <a:lstStyle/>
          <a:p>
            <a:fld id="{6D22F896-40B5-4ADD-8801-0D06FADFA095}" type="slidenum">
              <a:rPr lang="en-US" smtClean="0"/>
              <a:t>14</a:t>
            </a:fld>
            <a:endParaRPr lang="en-US" dirty="0"/>
          </a:p>
        </p:txBody>
      </p:sp>
      <p:pic>
        <p:nvPicPr>
          <p:cNvPr id="7" name="Picture 6">
            <a:extLst>
              <a:ext uri="{FF2B5EF4-FFF2-40B4-BE49-F238E27FC236}">
                <a16:creationId xmlns:a16="http://schemas.microsoft.com/office/drawing/2014/main" id="{7BD0EAB1-EAAF-4A16-9BCF-3282C48602D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45863" y="116981"/>
            <a:ext cx="1107977" cy="1229689"/>
          </a:xfrm>
          <a:prstGeom prst="rect">
            <a:avLst/>
          </a:prstGeom>
        </p:spPr>
      </p:pic>
      <p:pic>
        <p:nvPicPr>
          <p:cNvPr id="10" name="Picture 9">
            <a:extLst>
              <a:ext uri="{FF2B5EF4-FFF2-40B4-BE49-F238E27FC236}">
                <a16:creationId xmlns:a16="http://schemas.microsoft.com/office/drawing/2014/main" id="{4F6C93C8-62A4-499D-B5E7-83173D6DC8C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403163" y="2009644"/>
            <a:ext cx="634333" cy="355755"/>
          </a:xfrm>
          <a:prstGeom prst="rect">
            <a:avLst/>
          </a:prstGeom>
        </p:spPr>
      </p:pic>
      <p:pic>
        <p:nvPicPr>
          <p:cNvPr id="13" name="Picture 12">
            <a:extLst>
              <a:ext uri="{FF2B5EF4-FFF2-40B4-BE49-F238E27FC236}">
                <a16:creationId xmlns:a16="http://schemas.microsoft.com/office/drawing/2014/main" id="{91106B1E-FAF1-4A30-A2D5-1F944C18199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280304" y="2516492"/>
            <a:ext cx="880050" cy="355755"/>
          </a:xfrm>
          <a:prstGeom prst="rect">
            <a:avLst/>
          </a:prstGeom>
        </p:spPr>
      </p:pic>
      <p:pic>
        <p:nvPicPr>
          <p:cNvPr id="16" name="Picture 15">
            <a:extLst>
              <a:ext uri="{FF2B5EF4-FFF2-40B4-BE49-F238E27FC236}">
                <a16:creationId xmlns:a16="http://schemas.microsoft.com/office/drawing/2014/main" id="{A52830E6-8656-4B3E-AD7B-FB8DB303FA4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850932" y="3002416"/>
            <a:ext cx="429372" cy="426584"/>
          </a:xfrm>
          <a:prstGeom prst="rect">
            <a:avLst/>
          </a:prstGeom>
        </p:spPr>
      </p:pic>
      <p:pic>
        <p:nvPicPr>
          <p:cNvPr id="19" name="Picture 18">
            <a:extLst>
              <a:ext uri="{FF2B5EF4-FFF2-40B4-BE49-F238E27FC236}">
                <a16:creationId xmlns:a16="http://schemas.microsoft.com/office/drawing/2014/main" id="{5E5B1000-B706-40CE-855E-1760E8D51609}"/>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2411441" y="3485363"/>
            <a:ext cx="582226" cy="550245"/>
          </a:xfrm>
          <a:prstGeom prst="rect">
            <a:avLst/>
          </a:prstGeom>
        </p:spPr>
      </p:pic>
      <p:pic>
        <p:nvPicPr>
          <p:cNvPr id="22" name="Picture 21">
            <a:extLst>
              <a:ext uri="{FF2B5EF4-FFF2-40B4-BE49-F238E27FC236}">
                <a16:creationId xmlns:a16="http://schemas.microsoft.com/office/drawing/2014/main" id="{2F9AACCD-9A82-4191-8649-76326A84FFB6}"/>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738726" y="4016836"/>
            <a:ext cx="743575" cy="443707"/>
          </a:xfrm>
          <a:prstGeom prst="rect">
            <a:avLst/>
          </a:prstGeom>
        </p:spPr>
      </p:pic>
    </p:spTree>
    <p:extLst>
      <p:ext uri="{BB962C8B-B14F-4D97-AF65-F5344CB8AC3E}">
        <p14:creationId xmlns:p14="http://schemas.microsoft.com/office/powerpoint/2010/main" val="2459791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FFDB-EB0B-492A-A4C5-E6AC78D2B657}"/>
              </a:ext>
            </a:extLst>
          </p:cNvPr>
          <p:cNvSpPr>
            <a:spLocks noGrp="1"/>
          </p:cNvSpPr>
          <p:nvPr>
            <p:ph type="title"/>
          </p:nvPr>
        </p:nvSpPr>
        <p:spPr>
          <a:xfrm>
            <a:off x="1399430" y="487443"/>
            <a:ext cx="9464907" cy="941231"/>
          </a:xfrm>
        </p:spPr>
        <p:txBody>
          <a:bodyPr>
            <a:normAutofit/>
          </a:bodyPr>
          <a:lstStyle/>
          <a:p>
            <a:r>
              <a:rPr lang="en-US" sz="2800" dirty="0"/>
              <a:t>Section VIII- FTP Server Installation and Configuration</a:t>
            </a:r>
            <a:br>
              <a:rPr lang="en-US" sz="2800" dirty="0"/>
            </a:br>
            <a:endParaRPr lang="en-US" sz="2800" dirty="0"/>
          </a:p>
        </p:txBody>
      </p:sp>
      <p:pic>
        <p:nvPicPr>
          <p:cNvPr id="7" name="Content Placeholder 6">
            <a:extLst>
              <a:ext uri="{FF2B5EF4-FFF2-40B4-BE49-F238E27FC236}">
                <a16:creationId xmlns:a16="http://schemas.microsoft.com/office/drawing/2014/main" id="{D84981D7-7BE9-4BC1-A80F-BDDFC6BC7164}"/>
              </a:ext>
            </a:extLst>
          </p:cNvPr>
          <p:cNvPicPr>
            <a:picLocks noGrp="1" noChangeAspect="1"/>
          </p:cNvPicPr>
          <p:nvPr>
            <p:ph idx="1"/>
          </p:nvPr>
        </p:nvPicPr>
        <p:blipFill>
          <a:blip r:embed="rId2"/>
          <a:stretch>
            <a:fillRect/>
          </a:stretch>
        </p:blipFill>
        <p:spPr>
          <a:xfrm>
            <a:off x="1285256" y="2856480"/>
            <a:ext cx="9464675" cy="3514078"/>
          </a:xfrm>
        </p:spPr>
      </p:pic>
      <p:sp>
        <p:nvSpPr>
          <p:cNvPr id="4" name="Footer Placeholder 3">
            <a:extLst>
              <a:ext uri="{FF2B5EF4-FFF2-40B4-BE49-F238E27FC236}">
                <a16:creationId xmlns:a16="http://schemas.microsoft.com/office/drawing/2014/main" id="{B4E92598-A4D8-47D2-A6A7-3440ED937AC4}"/>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95E96D31-9805-4A66-8B7F-CEFDE14CCE1D}"/>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9" name="TextBox 8">
            <a:extLst>
              <a:ext uri="{FF2B5EF4-FFF2-40B4-BE49-F238E27FC236}">
                <a16:creationId xmlns:a16="http://schemas.microsoft.com/office/drawing/2014/main" id="{67D7ADC2-9FCA-4496-BBF4-3E343036C3D9}"/>
              </a:ext>
            </a:extLst>
          </p:cNvPr>
          <p:cNvSpPr txBox="1"/>
          <p:nvPr/>
        </p:nvSpPr>
        <p:spPr>
          <a:xfrm>
            <a:off x="1399430" y="1542412"/>
            <a:ext cx="9507314" cy="1200329"/>
          </a:xfrm>
          <a:prstGeom prst="rect">
            <a:avLst/>
          </a:prstGeom>
          <a:noFill/>
        </p:spPr>
        <p:txBody>
          <a:bodyPr wrap="square">
            <a:spAutoFit/>
          </a:bodyPr>
          <a:lstStyle/>
          <a:p>
            <a:pPr algn="l"/>
            <a:r>
              <a:rPr lang="en-US" b="1" i="0" dirty="0">
                <a:solidFill>
                  <a:schemeClr val="bg2">
                    <a:lumMod val="10000"/>
                    <a:lumOff val="90000"/>
                  </a:schemeClr>
                </a:solidFill>
                <a:effectLst/>
                <a:latin typeface="PT Sans"/>
              </a:rPr>
              <a:t>What is it?</a:t>
            </a:r>
          </a:p>
          <a:p>
            <a:pPr algn="l"/>
            <a:r>
              <a:rPr lang="en-US" b="0" i="0" dirty="0">
                <a:solidFill>
                  <a:schemeClr val="bg2">
                    <a:lumMod val="10000"/>
                    <a:lumOff val="90000"/>
                  </a:schemeClr>
                </a:solidFill>
                <a:effectLst/>
                <a:latin typeface="Open Sans"/>
              </a:rPr>
              <a:t>FTP (File Transfer Protocol) is an abbreviation of File Transfer Protocol. As the name implies, FTP is used to transfer files between machines on a network. You can use FTP to share files between a local PC and a remote server and to access online software archives.</a:t>
            </a:r>
          </a:p>
        </p:txBody>
      </p:sp>
    </p:spTree>
    <p:extLst>
      <p:ext uri="{BB962C8B-B14F-4D97-AF65-F5344CB8AC3E}">
        <p14:creationId xmlns:p14="http://schemas.microsoft.com/office/powerpoint/2010/main" val="325541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708A-CAB5-4B63-9A3D-64EB9AA888DC}"/>
              </a:ext>
            </a:extLst>
          </p:cNvPr>
          <p:cNvSpPr>
            <a:spLocks noGrp="1"/>
          </p:cNvSpPr>
          <p:nvPr>
            <p:ph type="title"/>
          </p:nvPr>
        </p:nvSpPr>
        <p:spPr>
          <a:xfrm>
            <a:off x="1319918" y="808056"/>
            <a:ext cx="9250222" cy="1077229"/>
          </a:xfrm>
        </p:spPr>
        <p:txBody>
          <a:bodyPr>
            <a:normAutofit fontScale="90000"/>
          </a:bodyPr>
          <a:lstStyle/>
          <a:p>
            <a:r>
              <a:rPr lang="en-US" u="sng" dirty="0"/>
              <a:t>Section IX- Sharing File System (Samba or NFS)</a:t>
            </a:r>
            <a:br>
              <a:rPr lang="en-US" u="sng" dirty="0"/>
            </a:br>
            <a:endParaRPr lang="en-US" u="sng" dirty="0"/>
          </a:p>
        </p:txBody>
      </p:sp>
      <p:pic>
        <p:nvPicPr>
          <p:cNvPr id="7" name="Content Placeholder 6">
            <a:extLst>
              <a:ext uri="{FF2B5EF4-FFF2-40B4-BE49-F238E27FC236}">
                <a16:creationId xmlns:a16="http://schemas.microsoft.com/office/drawing/2014/main" id="{189664D5-4F08-4F80-8251-BB9F81949F7E}"/>
              </a:ext>
            </a:extLst>
          </p:cNvPr>
          <p:cNvPicPr>
            <a:picLocks noGrp="1" noChangeAspect="1"/>
          </p:cNvPicPr>
          <p:nvPr>
            <p:ph idx="1"/>
          </p:nvPr>
        </p:nvPicPr>
        <p:blipFill>
          <a:blip r:embed="rId2"/>
          <a:stretch>
            <a:fillRect/>
          </a:stretch>
        </p:blipFill>
        <p:spPr>
          <a:xfrm>
            <a:off x="1439186" y="1669774"/>
            <a:ext cx="9130389" cy="3991827"/>
          </a:xfrm>
        </p:spPr>
      </p:pic>
      <p:sp>
        <p:nvSpPr>
          <p:cNvPr id="4" name="Footer Placeholder 3">
            <a:extLst>
              <a:ext uri="{FF2B5EF4-FFF2-40B4-BE49-F238E27FC236}">
                <a16:creationId xmlns:a16="http://schemas.microsoft.com/office/drawing/2014/main" id="{D034112B-A096-4C89-A4DA-57CD9A7A2E2F}"/>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A4D661E6-BB28-4E55-8F7D-0C0D50FD092C}"/>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21646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C007-1D31-404E-9162-6DD2D23342A1}"/>
              </a:ext>
            </a:extLst>
          </p:cNvPr>
          <p:cNvSpPr>
            <a:spLocks noGrp="1"/>
          </p:cNvSpPr>
          <p:nvPr>
            <p:ph type="title"/>
          </p:nvPr>
        </p:nvSpPr>
        <p:spPr/>
        <p:txBody>
          <a:bodyPr/>
          <a:lstStyle/>
          <a:p>
            <a:pPr algn="ctr"/>
            <a:r>
              <a:rPr lang="en-US" u="sng" dirty="0"/>
              <a:t>What’s SAMBA</a:t>
            </a:r>
          </a:p>
        </p:txBody>
      </p:sp>
      <p:pic>
        <p:nvPicPr>
          <p:cNvPr id="7" name="Content Placeholder 6">
            <a:extLst>
              <a:ext uri="{FF2B5EF4-FFF2-40B4-BE49-F238E27FC236}">
                <a16:creationId xmlns:a16="http://schemas.microsoft.com/office/drawing/2014/main" id="{78D78CC6-8D76-4667-A509-7A604387DFFE}"/>
              </a:ext>
            </a:extLst>
          </p:cNvPr>
          <p:cNvPicPr>
            <a:picLocks noGrp="1" noChangeAspect="1"/>
          </p:cNvPicPr>
          <p:nvPr>
            <p:ph idx="1"/>
          </p:nvPr>
        </p:nvPicPr>
        <p:blipFill>
          <a:blip r:embed="rId2"/>
          <a:stretch>
            <a:fillRect/>
          </a:stretch>
        </p:blipFill>
        <p:spPr>
          <a:xfrm>
            <a:off x="2226366" y="1885285"/>
            <a:ext cx="7219784" cy="3617017"/>
          </a:xfrm>
        </p:spPr>
      </p:pic>
      <p:sp>
        <p:nvSpPr>
          <p:cNvPr id="4" name="Footer Placeholder 3">
            <a:extLst>
              <a:ext uri="{FF2B5EF4-FFF2-40B4-BE49-F238E27FC236}">
                <a16:creationId xmlns:a16="http://schemas.microsoft.com/office/drawing/2014/main" id="{206EEAC3-8E5E-4A85-8684-4EB65C038B8F}"/>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DFAE029F-9E26-4C8B-83B2-C1CD4843A42B}"/>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469041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EF1F-E919-4FDC-BFB6-5FE424A1ECBB}"/>
              </a:ext>
            </a:extLst>
          </p:cNvPr>
          <p:cNvSpPr>
            <a:spLocks noGrp="1"/>
          </p:cNvSpPr>
          <p:nvPr>
            <p:ph type="title"/>
          </p:nvPr>
        </p:nvSpPr>
        <p:spPr>
          <a:xfrm>
            <a:off x="1224502" y="808056"/>
            <a:ext cx="9345638" cy="1077229"/>
          </a:xfrm>
        </p:spPr>
        <p:txBody>
          <a:bodyPr>
            <a:normAutofit/>
          </a:bodyPr>
          <a:lstStyle/>
          <a:p>
            <a:pPr algn="ctr"/>
            <a:r>
              <a:rPr lang="en-US" sz="2800" u="sng" dirty="0"/>
              <a:t>Section X- WSUS Server Installation and Configuration</a:t>
            </a:r>
            <a:br>
              <a:rPr lang="en-US" sz="2800" u="sng" dirty="0"/>
            </a:br>
            <a:endParaRPr lang="en-US" sz="2800" u="sng" dirty="0"/>
          </a:p>
        </p:txBody>
      </p:sp>
      <p:pic>
        <p:nvPicPr>
          <p:cNvPr id="7" name="Content Placeholder 6">
            <a:extLst>
              <a:ext uri="{FF2B5EF4-FFF2-40B4-BE49-F238E27FC236}">
                <a16:creationId xmlns:a16="http://schemas.microsoft.com/office/drawing/2014/main" id="{57ED5A1B-51F9-4A2C-9F62-850DE2706B16}"/>
              </a:ext>
            </a:extLst>
          </p:cNvPr>
          <p:cNvPicPr>
            <a:picLocks noGrp="1" noChangeAspect="1"/>
          </p:cNvPicPr>
          <p:nvPr>
            <p:ph idx="1"/>
          </p:nvPr>
        </p:nvPicPr>
        <p:blipFill>
          <a:blip r:embed="rId2"/>
          <a:stretch>
            <a:fillRect/>
          </a:stretch>
        </p:blipFill>
        <p:spPr>
          <a:xfrm>
            <a:off x="1343608" y="1651518"/>
            <a:ext cx="9225967" cy="4655976"/>
          </a:xfrm>
        </p:spPr>
      </p:pic>
      <p:sp>
        <p:nvSpPr>
          <p:cNvPr id="4" name="Footer Placeholder 3">
            <a:extLst>
              <a:ext uri="{FF2B5EF4-FFF2-40B4-BE49-F238E27FC236}">
                <a16:creationId xmlns:a16="http://schemas.microsoft.com/office/drawing/2014/main" id="{CBE22EA0-6CB5-4CB9-A7F2-2D7E2F15A062}"/>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B8682C84-DC64-429F-BE72-88537084EC2D}"/>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976052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2832-945B-4066-A8FC-E3E45510D11E}"/>
              </a:ext>
            </a:extLst>
          </p:cNvPr>
          <p:cNvSpPr>
            <a:spLocks noGrp="1"/>
          </p:cNvSpPr>
          <p:nvPr>
            <p:ph type="title"/>
          </p:nvPr>
        </p:nvSpPr>
        <p:spPr/>
        <p:txBody>
          <a:bodyPr/>
          <a:lstStyle/>
          <a:p>
            <a:r>
              <a:rPr lang="en-US" b="1" u="sng" dirty="0"/>
              <a:t>The benefits of having a WSUS server</a:t>
            </a:r>
          </a:p>
        </p:txBody>
      </p:sp>
      <p:pic>
        <p:nvPicPr>
          <p:cNvPr id="7" name="Content Placeholder 6">
            <a:extLst>
              <a:ext uri="{FF2B5EF4-FFF2-40B4-BE49-F238E27FC236}">
                <a16:creationId xmlns:a16="http://schemas.microsoft.com/office/drawing/2014/main" id="{71BC5C88-F34D-490A-83DE-3E8C6EF18560}"/>
              </a:ext>
            </a:extLst>
          </p:cNvPr>
          <p:cNvPicPr>
            <a:picLocks noGrp="1" noChangeAspect="1"/>
          </p:cNvPicPr>
          <p:nvPr>
            <p:ph idx="1"/>
          </p:nvPr>
        </p:nvPicPr>
        <p:blipFill>
          <a:blip r:embed="rId2"/>
          <a:stretch>
            <a:fillRect/>
          </a:stretch>
        </p:blipFill>
        <p:spPr>
          <a:xfrm>
            <a:off x="1953659" y="1259458"/>
            <a:ext cx="9274628" cy="4982547"/>
          </a:xfrm>
        </p:spPr>
      </p:pic>
      <p:sp>
        <p:nvSpPr>
          <p:cNvPr id="4" name="Footer Placeholder 3">
            <a:extLst>
              <a:ext uri="{FF2B5EF4-FFF2-40B4-BE49-F238E27FC236}">
                <a16:creationId xmlns:a16="http://schemas.microsoft.com/office/drawing/2014/main" id="{1C9AB63E-5A15-44C4-B96C-B2C11117A298}"/>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47910250-BCEF-43B7-B7FC-C2FDA879157D}"/>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4156230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1614-742E-47DC-8766-F112461E5361}"/>
              </a:ext>
            </a:extLst>
          </p:cNvPr>
          <p:cNvSpPr>
            <a:spLocks noGrp="1"/>
          </p:cNvSpPr>
          <p:nvPr>
            <p:ph type="title"/>
          </p:nvPr>
        </p:nvSpPr>
        <p:spPr>
          <a:xfrm>
            <a:off x="1264258" y="246490"/>
            <a:ext cx="9305882" cy="1025719"/>
          </a:xfrm>
        </p:spPr>
        <p:txBody>
          <a:bodyPr>
            <a:normAutofit/>
          </a:bodyPr>
          <a:lstStyle/>
          <a:p>
            <a:pPr algn="ctr"/>
            <a:r>
              <a:rPr lang="en-US" sz="6000" b="1" i="1" u="sng" dirty="0"/>
              <a:t>SECTIONS</a:t>
            </a:r>
          </a:p>
        </p:txBody>
      </p:sp>
      <p:sp>
        <p:nvSpPr>
          <p:cNvPr id="3" name="Content Placeholder 2">
            <a:extLst>
              <a:ext uri="{FF2B5EF4-FFF2-40B4-BE49-F238E27FC236}">
                <a16:creationId xmlns:a16="http://schemas.microsoft.com/office/drawing/2014/main" id="{FB2E5ABE-00A4-4D04-88E0-8095448B2F23}"/>
              </a:ext>
            </a:extLst>
          </p:cNvPr>
          <p:cNvSpPr>
            <a:spLocks noGrp="1"/>
          </p:cNvSpPr>
          <p:nvPr>
            <p:ph idx="1"/>
          </p:nvPr>
        </p:nvSpPr>
        <p:spPr>
          <a:xfrm>
            <a:off x="1081378" y="1053252"/>
            <a:ext cx="10233328" cy="5394960"/>
          </a:xfrm>
        </p:spPr>
        <p:txBody>
          <a:bodyPr>
            <a:normAutofit lnSpcReduction="10000"/>
          </a:bodyPr>
          <a:lstStyle/>
          <a:p>
            <a:pPr marL="0" indent="0">
              <a:lnSpc>
                <a:spcPct val="100000"/>
              </a:lnSpc>
              <a:buNone/>
            </a:pPr>
            <a:r>
              <a:rPr lang="en-US" dirty="0"/>
              <a:t>Section I- What is NIC?</a:t>
            </a:r>
          </a:p>
          <a:p>
            <a:pPr marL="0" indent="0">
              <a:lnSpc>
                <a:spcPct val="100000"/>
              </a:lnSpc>
              <a:buNone/>
            </a:pPr>
            <a:r>
              <a:rPr lang="en-US" dirty="0"/>
              <a:t>Section II- Enable internet on the VM</a:t>
            </a:r>
          </a:p>
          <a:p>
            <a:pPr marL="0" indent="0">
              <a:lnSpc>
                <a:spcPct val="100000"/>
              </a:lnSpc>
              <a:buNone/>
            </a:pPr>
            <a:r>
              <a:rPr lang="en-US" dirty="0"/>
              <a:t>Section III- NIC Teaming</a:t>
            </a:r>
          </a:p>
          <a:p>
            <a:pPr marL="0" indent="0">
              <a:lnSpc>
                <a:spcPct val="100000"/>
              </a:lnSpc>
              <a:buNone/>
            </a:pPr>
            <a:r>
              <a:rPr lang="en-US" dirty="0"/>
              <a:t>Section IV- Network Configuration</a:t>
            </a:r>
          </a:p>
          <a:p>
            <a:pPr marL="0" indent="0">
              <a:lnSpc>
                <a:spcPct val="100000"/>
              </a:lnSpc>
              <a:buNone/>
            </a:pPr>
            <a:r>
              <a:rPr lang="en-US" dirty="0"/>
              <a:t>Section v- Windows Updates</a:t>
            </a:r>
          </a:p>
          <a:p>
            <a:pPr marL="0" indent="0">
              <a:lnSpc>
                <a:spcPct val="100000"/>
              </a:lnSpc>
              <a:buNone/>
            </a:pPr>
            <a:r>
              <a:rPr lang="en-US" dirty="0"/>
              <a:t>Section VI- NTP Configuration</a:t>
            </a:r>
          </a:p>
          <a:p>
            <a:pPr marL="0" indent="0">
              <a:lnSpc>
                <a:spcPct val="100000"/>
              </a:lnSpc>
              <a:buNone/>
            </a:pPr>
            <a:r>
              <a:rPr lang="en-US" dirty="0"/>
              <a:t>Section VII- File Transfer Methods</a:t>
            </a:r>
          </a:p>
          <a:p>
            <a:pPr marL="0" indent="0">
              <a:lnSpc>
                <a:spcPct val="100000"/>
              </a:lnSpc>
              <a:buNone/>
            </a:pPr>
            <a:r>
              <a:rPr lang="en-US" dirty="0"/>
              <a:t>Section VIII- FTP Server Installation and Configuration</a:t>
            </a:r>
          </a:p>
          <a:p>
            <a:pPr marL="0" indent="0">
              <a:lnSpc>
                <a:spcPct val="100000"/>
              </a:lnSpc>
              <a:buNone/>
            </a:pPr>
            <a:r>
              <a:rPr lang="en-US" dirty="0"/>
              <a:t>Section IX- Sharing File System (Samba or NFS)</a:t>
            </a:r>
          </a:p>
          <a:p>
            <a:pPr marL="0" indent="0">
              <a:lnSpc>
                <a:spcPct val="100000"/>
              </a:lnSpc>
              <a:buNone/>
            </a:pPr>
            <a:r>
              <a:rPr lang="en-US" dirty="0"/>
              <a:t>Section X- WSUS Server Installation and Configuration</a:t>
            </a:r>
          </a:p>
          <a:p>
            <a:pPr marL="0" indent="0">
              <a:lnSpc>
                <a:spcPct val="100000"/>
              </a:lnSpc>
              <a:buNone/>
            </a:pPr>
            <a:r>
              <a:rPr lang="en-US" dirty="0"/>
              <a:t>Section XI- Windows Firewall</a:t>
            </a:r>
          </a:p>
        </p:txBody>
      </p:sp>
      <p:sp>
        <p:nvSpPr>
          <p:cNvPr id="4" name="Slide Number Placeholder 3">
            <a:extLst>
              <a:ext uri="{FF2B5EF4-FFF2-40B4-BE49-F238E27FC236}">
                <a16:creationId xmlns:a16="http://schemas.microsoft.com/office/drawing/2014/main" id="{31632197-7F4E-460F-802F-2AF8758C0022}"/>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Footer Placeholder 4">
            <a:extLst>
              <a:ext uri="{FF2B5EF4-FFF2-40B4-BE49-F238E27FC236}">
                <a16:creationId xmlns:a16="http://schemas.microsoft.com/office/drawing/2014/main" id="{05CD024A-5020-41F1-8130-D38CE8892A24}"/>
              </a:ext>
            </a:extLst>
          </p:cNvPr>
          <p:cNvSpPr>
            <a:spLocks noGrp="1"/>
          </p:cNvSpPr>
          <p:nvPr>
            <p:ph type="ftr" sz="quarter" idx="11"/>
          </p:nvPr>
        </p:nvSpPr>
        <p:spPr/>
        <p:txBody>
          <a:bodyPr/>
          <a:lstStyle/>
          <a:p>
            <a:r>
              <a:rPr lang="en-US"/>
              <a:t>By VALERY N.</a:t>
            </a:r>
            <a:endParaRPr lang="en-US" dirty="0"/>
          </a:p>
        </p:txBody>
      </p:sp>
    </p:spTree>
    <p:extLst>
      <p:ext uri="{BB962C8B-B14F-4D97-AF65-F5344CB8AC3E}">
        <p14:creationId xmlns:p14="http://schemas.microsoft.com/office/powerpoint/2010/main" val="4206172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946C-0B36-4E61-B889-8E2FA1C0A3A7}"/>
              </a:ext>
            </a:extLst>
          </p:cNvPr>
          <p:cNvSpPr>
            <a:spLocks noGrp="1"/>
          </p:cNvSpPr>
          <p:nvPr>
            <p:ph type="title"/>
          </p:nvPr>
        </p:nvSpPr>
        <p:spPr/>
        <p:txBody>
          <a:bodyPr/>
          <a:lstStyle/>
          <a:p>
            <a:pPr algn="ctr"/>
            <a:r>
              <a:rPr lang="en-US" b="1" u="sng" dirty="0"/>
              <a:t>UPSTREAM AND DOWNSTREAM</a:t>
            </a:r>
          </a:p>
        </p:txBody>
      </p:sp>
      <p:pic>
        <p:nvPicPr>
          <p:cNvPr id="7" name="Content Placeholder 6">
            <a:extLst>
              <a:ext uri="{FF2B5EF4-FFF2-40B4-BE49-F238E27FC236}">
                <a16:creationId xmlns:a16="http://schemas.microsoft.com/office/drawing/2014/main" id="{7764EB39-23A7-41A1-9852-FC61755B6DE0}"/>
              </a:ext>
            </a:extLst>
          </p:cNvPr>
          <p:cNvPicPr>
            <a:picLocks noGrp="1" noChangeAspect="1"/>
          </p:cNvPicPr>
          <p:nvPr>
            <p:ph idx="1"/>
          </p:nvPr>
        </p:nvPicPr>
        <p:blipFill>
          <a:blip r:embed="rId2"/>
          <a:stretch>
            <a:fillRect/>
          </a:stretch>
        </p:blipFill>
        <p:spPr>
          <a:xfrm>
            <a:off x="1726164" y="1688842"/>
            <a:ext cx="8266416" cy="4572000"/>
          </a:xfrm>
        </p:spPr>
      </p:pic>
      <p:sp>
        <p:nvSpPr>
          <p:cNvPr id="4" name="Footer Placeholder 3">
            <a:extLst>
              <a:ext uri="{FF2B5EF4-FFF2-40B4-BE49-F238E27FC236}">
                <a16:creationId xmlns:a16="http://schemas.microsoft.com/office/drawing/2014/main" id="{68C2D2E3-8D9E-4493-B11D-8E2EFA462FF1}"/>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73944B72-7FAE-45A2-8427-D66F1F15E5DA}"/>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2875233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09C9-CE2A-4009-952A-C66322760612}"/>
              </a:ext>
            </a:extLst>
          </p:cNvPr>
          <p:cNvSpPr>
            <a:spLocks noGrp="1"/>
          </p:cNvSpPr>
          <p:nvPr>
            <p:ph type="title"/>
          </p:nvPr>
        </p:nvSpPr>
        <p:spPr/>
        <p:txBody>
          <a:bodyPr/>
          <a:lstStyle/>
          <a:p>
            <a:pPr algn="ctr"/>
            <a:r>
              <a:rPr lang="en-US" b="1" u="sng" dirty="0"/>
              <a:t>WSUS MINIMUM REQUIREMENTS</a:t>
            </a:r>
          </a:p>
        </p:txBody>
      </p:sp>
      <p:pic>
        <p:nvPicPr>
          <p:cNvPr id="7" name="Content Placeholder 6">
            <a:extLst>
              <a:ext uri="{FF2B5EF4-FFF2-40B4-BE49-F238E27FC236}">
                <a16:creationId xmlns:a16="http://schemas.microsoft.com/office/drawing/2014/main" id="{DCA23F30-0976-4457-BA85-8FCF2ED4532F}"/>
              </a:ext>
            </a:extLst>
          </p:cNvPr>
          <p:cNvPicPr>
            <a:picLocks noGrp="1" noChangeAspect="1"/>
          </p:cNvPicPr>
          <p:nvPr>
            <p:ph idx="1"/>
          </p:nvPr>
        </p:nvPicPr>
        <p:blipFill>
          <a:blip r:embed="rId2"/>
          <a:stretch>
            <a:fillRect/>
          </a:stretch>
        </p:blipFill>
        <p:spPr>
          <a:xfrm>
            <a:off x="2135409" y="1791478"/>
            <a:ext cx="7958331" cy="4599991"/>
          </a:xfrm>
        </p:spPr>
      </p:pic>
      <p:sp>
        <p:nvSpPr>
          <p:cNvPr id="4" name="Footer Placeholder 3">
            <a:extLst>
              <a:ext uri="{FF2B5EF4-FFF2-40B4-BE49-F238E27FC236}">
                <a16:creationId xmlns:a16="http://schemas.microsoft.com/office/drawing/2014/main" id="{91EE54A3-22B2-4815-A297-D9B6C0CE36EB}"/>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7AB3D222-3E70-4400-90B1-94D46C9B06F3}"/>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90540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61CA-B93A-4445-B4B8-5ADD1B2E4EEE}"/>
              </a:ext>
            </a:extLst>
          </p:cNvPr>
          <p:cNvSpPr>
            <a:spLocks noGrp="1"/>
          </p:cNvSpPr>
          <p:nvPr>
            <p:ph type="title"/>
          </p:nvPr>
        </p:nvSpPr>
        <p:spPr/>
        <p:txBody>
          <a:bodyPr/>
          <a:lstStyle/>
          <a:p>
            <a:pPr algn="ctr"/>
            <a:r>
              <a:rPr lang="en-US" b="1" u="sng" dirty="0"/>
              <a:t>WSUS CLIENT CONFIGURATION</a:t>
            </a:r>
          </a:p>
        </p:txBody>
      </p:sp>
      <p:pic>
        <p:nvPicPr>
          <p:cNvPr id="7" name="Content Placeholder 6">
            <a:extLst>
              <a:ext uri="{FF2B5EF4-FFF2-40B4-BE49-F238E27FC236}">
                <a16:creationId xmlns:a16="http://schemas.microsoft.com/office/drawing/2014/main" id="{8CEB9BCD-4D56-43DE-8EA3-404CB1E4A9C8}"/>
              </a:ext>
            </a:extLst>
          </p:cNvPr>
          <p:cNvPicPr>
            <a:picLocks noGrp="1" noChangeAspect="1"/>
          </p:cNvPicPr>
          <p:nvPr>
            <p:ph idx="1"/>
          </p:nvPr>
        </p:nvPicPr>
        <p:blipFill>
          <a:blip r:embed="rId2"/>
          <a:stretch>
            <a:fillRect/>
          </a:stretch>
        </p:blipFill>
        <p:spPr>
          <a:xfrm>
            <a:off x="2218414" y="2052638"/>
            <a:ext cx="8460188" cy="4356113"/>
          </a:xfrm>
        </p:spPr>
      </p:pic>
      <p:sp>
        <p:nvSpPr>
          <p:cNvPr id="4" name="Footer Placeholder 3">
            <a:extLst>
              <a:ext uri="{FF2B5EF4-FFF2-40B4-BE49-F238E27FC236}">
                <a16:creationId xmlns:a16="http://schemas.microsoft.com/office/drawing/2014/main" id="{7C3B0DF3-0AC6-4A96-AC01-B77F8DF0BF5C}"/>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9AC1A484-D5E9-4469-A0AC-66486E2519F8}"/>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1286314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E9C6-782F-44FA-B123-E5370E69204C}"/>
              </a:ext>
            </a:extLst>
          </p:cNvPr>
          <p:cNvSpPr>
            <a:spLocks noGrp="1"/>
          </p:cNvSpPr>
          <p:nvPr>
            <p:ph type="title"/>
          </p:nvPr>
        </p:nvSpPr>
        <p:spPr/>
        <p:txBody>
          <a:bodyPr/>
          <a:lstStyle/>
          <a:p>
            <a:pPr algn="ctr"/>
            <a:r>
              <a:rPr lang="en-US" b="1" u="sng" dirty="0"/>
              <a:t>Section XI- Windows Firewall</a:t>
            </a:r>
            <a:br>
              <a:rPr lang="en-US" dirty="0"/>
            </a:br>
            <a:endParaRPr lang="en-US" dirty="0"/>
          </a:p>
        </p:txBody>
      </p:sp>
      <p:sp>
        <p:nvSpPr>
          <p:cNvPr id="3" name="Content Placeholder 2">
            <a:extLst>
              <a:ext uri="{FF2B5EF4-FFF2-40B4-BE49-F238E27FC236}">
                <a16:creationId xmlns:a16="http://schemas.microsoft.com/office/drawing/2014/main" id="{7A582054-5965-4974-8AF6-1EBED39EAD53}"/>
              </a:ext>
            </a:extLst>
          </p:cNvPr>
          <p:cNvSpPr>
            <a:spLocks noGrp="1"/>
          </p:cNvSpPr>
          <p:nvPr>
            <p:ph idx="1"/>
          </p:nvPr>
        </p:nvSpPr>
        <p:spPr>
          <a:xfrm>
            <a:off x="1200647" y="2052116"/>
            <a:ext cx="9369492" cy="3997828"/>
          </a:xfrm>
        </p:spPr>
        <p:txBody>
          <a:bodyPr/>
          <a:lstStyle/>
          <a:p>
            <a:r>
              <a:rPr lang="en-US" b="0" i="0" dirty="0">
                <a:effectLst/>
                <a:latin typeface="Roboto"/>
              </a:rPr>
              <a:t>The </a:t>
            </a:r>
            <a:r>
              <a:rPr lang="en-US" b="1" i="0" dirty="0">
                <a:effectLst/>
                <a:latin typeface="Roboto"/>
              </a:rPr>
              <a:t>Windows Firewall</a:t>
            </a:r>
            <a:r>
              <a:rPr lang="en-US" b="0" i="0" dirty="0">
                <a:effectLst/>
                <a:latin typeface="Roboto"/>
              </a:rPr>
              <a:t> is a security application created by </a:t>
            </a:r>
            <a:r>
              <a:rPr lang="en-US" b="1" i="0" dirty="0">
                <a:effectLst/>
                <a:latin typeface="Roboto"/>
              </a:rPr>
              <a:t>Microsoft</a:t>
            </a:r>
            <a:r>
              <a:rPr lang="en-US" b="0" i="0" dirty="0">
                <a:effectLst/>
                <a:latin typeface="Roboto"/>
              </a:rPr>
              <a:t> and built into </a:t>
            </a:r>
            <a:r>
              <a:rPr lang="en-US" b="1" i="0" dirty="0">
                <a:effectLst/>
                <a:latin typeface="Roboto"/>
              </a:rPr>
              <a:t>Windows</a:t>
            </a:r>
            <a:r>
              <a:rPr lang="en-US" b="0" i="0" dirty="0">
                <a:effectLst/>
                <a:latin typeface="Roboto"/>
              </a:rPr>
              <a:t>, designed to filter network data transmissions to and from your </a:t>
            </a:r>
            <a:r>
              <a:rPr lang="en-US" b="1" i="0" dirty="0">
                <a:effectLst/>
                <a:latin typeface="Roboto"/>
              </a:rPr>
              <a:t>Windows</a:t>
            </a:r>
            <a:r>
              <a:rPr lang="en-US" b="0" i="0" dirty="0">
                <a:effectLst/>
                <a:latin typeface="Roboto"/>
              </a:rPr>
              <a:t> system and block harmful communications and/or the programs that are initiating them.</a:t>
            </a:r>
          </a:p>
          <a:p>
            <a:endParaRPr lang="en-US" dirty="0">
              <a:latin typeface="Roboto"/>
            </a:endParaRPr>
          </a:p>
          <a:p>
            <a:endParaRPr lang="en-US" dirty="0">
              <a:latin typeface="Roboto"/>
            </a:endParaRPr>
          </a:p>
          <a:p>
            <a:endParaRPr lang="en-US" dirty="0">
              <a:latin typeface="Roboto"/>
            </a:endParaRPr>
          </a:p>
          <a:p>
            <a:endParaRPr lang="en-US" dirty="0">
              <a:latin typeface="Roboto"/>
            </a:endParaRPr>
          </a:p>
          <a:p>
            <a:endParaRPr lang="en-US" dirty="0"/>
          </a:p>
        </p:txBody>
      </p:sp>
      <p:sp>
        <p:nvSpPr>
          <p:cNvPr id="4" name="Footer Placeholder 3">
            <a:extLst>
              <a:ext uri="{FF2B5EF4-FFF2-40B4-BE49-F238E27FC236}">
                <a16:creationId xmlns:a16="http://schemas.microsoft.com/office/drawing/2014/main" id="{69171C12-7BE6-4862-9D67-64B3DA3505DB}"/>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D5779106-76CD-4C79-803D-F15871BB6204}"/>
              </a:ext>
            </a:extLst>
          </p:cNvPr>
          <p:cNvSpPr>
            <a:spLocks noGrp="1"/>
          </p:cNvSpPr>
          <p:nvPr>
            <p:ph type="sldNum" sz="quarter" idx="12"/>
          </p:nvPr>
        </p:nvSpPr>
        <p:spPr/>
        <p:txBody>
          <a:bodyPr/>
          <a:lstStyle/>
          <a:p>
            <a:fld id="{6D22F896-40B5-4ADD-8801-0D06FADFA095}" type="slidenum">
              <a:rPr lang="en-US" smtClean="0"/>
              <a:t>23</a:t>
            </a:fld>
            <a:endParaRPr lang="en-US" dirty="0"/>
          </a:p>
        </p:txBody>
      </p:sp>
      <p:pic>
        <p:nvPicPr>
          <p:cNvPr id="7" name="Picture 6">
            <a:extLst>
              <a:ext uri="{FF2B5EF4-FFF2-40B4-BE49-F238E27FC236}">
                <a16:creationId xmlns:a16="http://schemas.microsoft.com/office/drawing/2014/main" id="{1080EE21-D7DD-4B90-B361-C50FE2185FB2}"/>
              </a:ext>
            </a:extLst>
          </p:cNvPr>
          <p:cNvPicPr>
            <a:picLocks noChangeAspect="1"/>
          </p:cNvPicPr>
          <p:nvPr/>
        </p:nvPicPr>
        <p:blipFill>
          <a:blip r:embed="rId2"/>
          <a:stretch>
            <a:fillRect/>
          </a:stretch>
        </p:blipFill>
        <p:spPr>
          <a:xfrm>
            <a:off x="1280160" y="3429000"/>
            <a:ext cx="9438198" cy="3031708"/>
          </a:xfrm>
          <a:prstGeom prst="rect">
            <a:avLst/>
          </a:prstGeom>
        </p:spPr>
      </p:pic>
    </p:spTree>
    <p:extLst>
      <p:ext uri="{BB962C8B-B14F-4D97-AF65-F5344CB8AC3E}">
        <p14:creationId xmlns:p14="http://schemas.microsoft.com/office/powerpoint/2010/main" val="3944637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BCD2D-DA19-4D3F-8BD6-280A688E0E95}"/>
              </a:ext>
            </a:extLst>
          </p:cNvPr>
          <p:cNvSpPr>
            <a:spLocks noGrp="1"/>
          </p:cNvSpPr>
          <p:nvPr>
            <p:ph type="title"/>
          </p:nvPr>
        </p:nvSpPr>
        <p:spPr/>
        <p:txBody>
          <a:bodyPr/>
          <a:lstStyle/>
          <a:p>
            <a:pPr algn="ctr"/>
            <a:r>
              <a:rPr lang="en-US" b="1" u="sng" dirty="0"/>
              <a:t>FIREWALL RULES</a:t>
            </a:r>
          </a:p>
        </p:txBody>
      </p:sp>
      <p:sp>
        <p:nvSpPr>
          <p:cNvPr id="3" name="Content Placeholder 2">
            <a:extLst>
              <a:ext uri="{FF2B5EF4-FFF2-40B4-BE49-F238E27FC236}">
                <a16:creationId xmlns:a16="http://schemas.microsoft.com/office/drawing/2014/main" id="{B8EF8953-3614-41BA-8AC5-9BAC47D526D2}"/>
              </a:ext>
            </a:extLst>
          </p:cNvPr>
          <p:cNvSpPr>
            <a:spLocks noGrp="1"/>
          </p:cNvSpPr>
          <p:nvPr>
            <p:ph idx="1"/>
          </p:nvPr>
        </p:nvSpPr>
        <p:spPr>
          <a:xfrm>
            <a:off x="1081377" y="1550504"/>
            <a:ext cx="9488762" cy="4499440"/>
          </a:xfrm>
        </p:spPr>
        <p:txBody>
          <a:bodyPr>
            <a:normAutofit fontScale="70000" lnSpcReduction="20000"/>
          </a:bodyPr>
          <a:lstStyle/>
          <a:p>
            <a:endParaRPr lang="en-US" b="0" i="0" dirty="0">
              <a:effectLst/>
              <a:latin typeface="Verdana" panose="020B0604030504040204" pitchFamily="34" charset="0"/>
            </a:endParaRPr>
          </a:p>
          <a:p>
            <a:r>
              <a:rPr lang="en-US" sz="2200" b="0" i="0" dirty="0">
                <a:effectLst/>
                <a:latin typeface="Verdana" panose="020B0604030504040204" pitchFamily="34" charset="0"/>
              </a:rPr>
              <a:t>Firewall rules are used to filter network traffic between the local computer and the network. To filter traffic means to allow or block traffic based on the filtering conditions specified in the rule.</a:t>
            </a:r>
            <a:endParaRPr lang="en-US" sz="2200" dirty="0">
              <a:latin typeface="Verdana" panose="020B0604030504040204" pitchFamily="34" charset="0"/>
            </a:endParaRPr>
          </a:p>
          <a:p>
            <a:pPr marL="0" indent="0" algn="l">
              <a:buNone/>
            </a:pPr>
            <a:r>
              <a:rPr lang="en-US" sz="2200" b="0" i="0" dirty="0">
                <a:effectLst/>
                <a:latin typeface="Verdana" panose="020B0604030504040204" pitchFamily="34" charset="0"/>
              </a:rPr>
              <a:t>      Firewall rules in Windows Firewall with Advanced Security can be classified in various ways:</a:t>
            </a:r>
          </a:p>
          <a:p>
            <a:pPr algn="l">
              <a:buFont typeface="Arial" panose="020B0604020202020204" pitchFamily="34" charset="0"/>
              <a:buChar char="•"/>
            </a:pPr>
            <a:r>
              <a:rPr lang="en-US" sz="2200" b="1" i="0" dirty="0">
                <a:effectLst/>
                <a:latin typeface="Verdana" panose="020B0604030504040204" pitchFamily="34" charset="0"/>
              </a:rPr>
              <a:t>Inbound vs. outbound rules</a:t>
            </a:r>
            <a:r>
              <a:rPr lang="en-US" sz="2200" b="0" i="0" dirty="0">
                <a:effectLst/>
                <a:latin typeface="Verdana" panose="020B0604030504040204" pitchFamily="34" charset="0"/>
              </a:rPr>
              <a:t> Determines the direction of the rule; that is, whether the rule applies to traffic passing from the network to the local computer or vice versa.</a:t>
            </a:r>
          </a:p>
          <a:p>
            <a:pPr algn="l">
              <a:buFont typeface="Arial" panose="020B0604020202020204" pitchFamily="34" charset="0"/>
              <a:buChar char="•"/>
            </a:pPr>
            <a:r>
              <a:rPr lang="en-US" sz="2200" b="1" i="0" dirty="0">
                <a:effectLst/>
                <a:latin typeface="Verdana" panose="020B0604030504040204" pitchFamily="34" charset="0"/>
              </a:rPr>
              <a:t>Allow vs. block rules</a:t>
            </a:r>
            <a:r>
              <a:rPr lang="en-US" sz="2200" b="0" i="0" dirty="0">
                <a:effectLst/>
                <a:latin typeface="Verdana" panose="020B0604030504040204" pitchFamily="34" charset="0"/>
              </a:rPr>
              <a:t> Determines the action the rule takes; that is, whether the traffic specified by the rule will be permitted or not.</a:t>
            </a:r>
          </a:p>
          <a:p>
            <a:pPr algn="l">
              <a:buFont typeface="Arial" panose="020B0604020202020204" pitchFamily="34" charset="0"/>
              <a:buChar char="•"/>
            </a:pPr>
            <a:r>
              <a:rPr lang="en-US" sz="2200" b="1" i="0" dirty="0">
                <a:effectLst/>
                <a:latin typeface="Verdana" panose="020B0604030504040204" pitchFamily="34" charset="0"/>
              </a:rPr>
              <a:t>Allow if secure rules</a:t>
            </a:r>
            <a:r>
              <a:rPr lang="en-US" sz="2200" b="0" i="0" dirty="0">
                <a:effectLst/>
                <a:latin typeface="Verdana" panose="020B0604030504040204" pitchFamily="34" charset="0"/>
              </a:rPr>
              <a:t> Indicates another action that a rule can take; namely, that only traffic protected using IPsec will be permitted.</a:t>
            </a:r>
          </a:p>
          <a:p>
            <a:pPr algn="l">
              <a:buFont typeface="Arial" panose="020B0604020202020204" pitchFamily="34" charset="0"/>
              <a:buChar char="•"/>
            </a:pPr>
            <a:r>
              <a:rPr lang="en-US" sz="2200" b="1" i="0" dirty="0">
                <a:effectLst/>
                <a:latin typeface="Verdana" panose="020B0604030504040204" pitchFamily="34" charset="0"/>
              </a:rPr>
              <a:t>Authenticated bypass rules</a:t>
            </a:r>
            <a:r>
              <a:rPr lang="en-US" sz="2200" b="0" i="0" dirty="0">
                <a:effectLst/>
                <a:latin typeface="Verdana" panose="020B0604030504040204" pitchFamily="34" charset="0"/>
              </a:rPr>
              <a:t> Overrides blocking rules for properly authenticated traffic (an optional subtype of allow if secure rules).</a:t>
            </a:r>
          </a:p>
          <a:p>
            <a:endParaRPr lang="en-US" dirty="0"/>
          </a:p>
        </p:txBody>
      </p:sp>
      <p:sp>
        <p:nvSpPr>
          <p:cNvPr id="4" name="Footer Placeholder 3">
            <a:extLst>
              <a:ext uri="{FF2B5EF4-FFF2-40B4-BE49-F238E27FC236}">
                <a16:creationId xmlns:a16="http://schemas.microsoft.com/office/drawing/2014/main" id="{B90AAFDE-D661-49B2-9D6F-33A105A81F29}"/>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AACCD9CC-DD5C-4B05-A081-3E9CE89444C9}"/>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231928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886E-89D9-45D5-99EF-259E0F236E1D}"/>
              </a:ext>
            </a:extLst>
          </p:cNvPr>
          <p:cNvSpPr>
            <a:spLocks noGrp="1"/>
          </p:cNvSpPr>
          <p:nvPr>
            <p:ph type="title"/>
          </p:nvPr>
        </p:nvSpPr>
        <p:spPr>
          <a:xfrm>
            <a:off x="2325561" y="484466"/>
            <a:ext cx="7958331" cy="623179"/>
          </a:xfrm>
        </p:spPr>
        <p:txBody>
          <a:bodyPr>
            <a:normAutofit fontScale="90000"/>
          </a:bodyPr>
          <a:lstStyle/>
          <a:p>
            <a:pPr algn="ctr"/>
            <a:r>
              <a:rPr lang="en-US" b="1" u="sng" dirty="0"/>
              <a:t>Section I- What is NIC?</a:t>
            </a:r>
            <a:br>
              <a:rPr lang="en-US" dirty="0"/>
            </a:br>
            <a:endParaRPr lang="en-US" dirty="0"/>
          </a:p>
        </p:txBody>
      </p:sp>
      <p:pic>
        <p:nvPicPr>
          <p:cNvPr id="7" name="Content Placeholder 6">
            <a:extLst>
              <a:ext uri="{FF2B5EF4-FFF2-40B4-BE49-F238E27FC236}">
                <a16:creationId xmlns:a16="http://schemas.microsoft.com/office/drawing/2014/main" id="{97C89377-FB13-4BBA-91C4-D87DF0277B75}"/>
              </a:ext>
            </a:extLst>
          </p:cNvPr>
          <p:cNvPicPr>
            <a:picLocks noGrp="1" noChangeAspect="1"/>
          </p:cNvPicPr>
          <p:nvPr>
            <p:ph idx="1"/>
          </p:nvPr>
        </p:nvPicPr>
        <p:blipFill>
          <a:blip r:embed="rId2"/>
          <a:stretch>
            <a:fillRect/>
          </a:stretch>
        </p:blipFill>
        <p:spPr>
          <a:xfrm>
            <a:off x="1908313" y="1534602"/>
            <a:ext cx="8661262" cy="4516341"/>
          </a:xfrm>
        </p:spPr>
      </p:pic>
      <p:sp>
        <p:nvSpPr>
          <p:cNvPr id="4" name="Footer Placeholder 3">
            <a:extLst>
              <a:ext uri="{FF2B5EF4-FFF2-40B4-BE49-F238E27FC236}">
                <a16:creationId xmlns:a16="http://schemas.microsoft.com/office/drawing/2014/main" id="{FD4E69EE-7697-439E-80DF-3C3B1CA85680}"/>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19714D28-D41B-42B3-895A-6BCD9CA4D49A}"/>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33490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6C393-DB20-4632-B0B8-EBFF8DEA7DBD}"/>
              </a:ext>
            </a:extLst>
          </p:cNvPr>
          <p:cNvSpPr>
            <a:spLocks noGrp="1"/>
          </p:cNvSpPr>
          <p:nvPr>
            <p:ph type="title"/>
          </p:nvPr>
        </p:nvSpPr>
        <p:spPr>
          <a:xfrm>
            <a:off x="2246048" y="536223"/>
            <a:ext cx="7958331" cy="543666"/>
          </a:xfrm>
        </p:spPr>
        <p:txBody>
          <a:bodyPr>
            <a:normAutofit fontScale="90000"/>
          </a:bodyPr>
          <a:lstStyle/>
          <a:p>
            <a:pPr algn="ctr"/>
            <a:r>
              <a:rPr lang="en-US" b="1" u="sng" dirty="0"/>
              <a:t>Section II- Enable internet on the VM</a:t>
            </a:r>
            <a:br>
              <a:rPr lang="en-US" b="1" u="sng" dirty="0"/>
            </a:br>
            <a:endParaRPr lang="en-US" b="1" u="sng" dirty="0"/>
          </a:p>
        </p:txBody>
      </p:sp>
      <p:pic>
        <p:nvPicPr>
          <p:cNvPr id="7" name="Content Placeholder 6">
            <a:extLst>
              <a:ext uri="{FF2B5EF4-FFF2-40B4-BE49-F238E27FC236}">
                <a16:creationId xmlns:a16="http://schemas.microsoft.com/office/drawing/2014/main" id="{463E04D6-511F-42E0-AE53-81FED826A6F0}"/>
              </a:ext>
            </a:extLst>
          </p:cNvPr>
          <p:cNvPicPr>
            <a:picLocks noGrp="1" noChangeAspect="1"/>
          </p:cNvPicPr>
          <p:nvPr>
            <p:ph idx="1"/>
          </p:nvPr>
        </p:nvPicPr>
        <p:blipFill>
          <a:blip r:embed="rId2"/>
          <a:stretch>
            <a:fillRect/>
          </a:stretch>
        </p:blipFill>
        <p:spPr>
          <a:xfrm>
            <a:off x="2197894" y="1447138"/>
            <a:ext cx="7796212" cy="4818980"/>
          </a:xfrm>
        </p:spPr>
      </p:pic>
      <p:sp>
        <p:nvSpPr>
          <p:cNvPr id="4" name="Footer Placeholder 3">
            <a:extLst>
              <a:ext uri="{FF2B5EF4-FFF2-40B4-BE49-F238E27FC236}">
                <a16:creationId xmlns:a16="http://schemas.microsoft.com/office/drawing/2014/main" id="{05DDAC28-CA35-48C7-9A83-4C78DF9D0C44}"/>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47849B07-44C9-4935-9FC3-2D1AB5315FB5}"/>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2565613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D925-69B1-40E0-9317-3B5F3D6AF28D}"/>
              </a:ext>
            </a:extLst>
          </p:cNvPr>
          <p:cNvSpPr>
            <a:spLocks noGrp="1"/>
          </p:cNvSpPr>
          <p:nvPr>
            <p:ph type="title"/>
          </p:nvPr>
        </p:nvSpPr>
        <p:spPr>
          <a:xfrm>
            <a:off x="2611808" y="808056"/>
            <a:ext cx="7958331" cy="821961"/>
          </a:xfrm>
        </p:spPr>
        <p:txBody>
          <a:bodyPr>
            <a:normAutofit fontScale="90000"/>
          </a:bodyPr>
          <a:lstStyle/>
          <a:p>
            <a:pPr algn="ctr"/>
            <a:r>
              <a:rPr lang="en-US" u="sng" dirty="0"/>
              <a:t>Section III- NIC Teaming</a:t>
            </a:r>
            <a:br>
              <a:rPr lang="en-US" dirty="0"/>
            </a:br>
            <a:endParaRPr lang="en-US" dirty="0"/>
          </a:p>
        </p:txBody>
      </p:sp>
      <p:pic>
        <p:nvPicPr>
          <p:cNvPr id="7" name="Content Placeholder 6">
            <a:extLst>
              <a:ext uri="{FF2B5EF4-FFF2-40B4-BE49-F238E27FC236}">
                <a16:creationId xmlns:a16="http://schemas.microsoft.com/office/drawing/2014/main" id="{F9B8DCB0-CFB7-49F3-BF0F-1193099468DA}"/>
              </a:ext>
            </a:extLst>
          </p:cNvPr>
          <p:cNvPicPr>
            <a:picLocks noGrp="1" noChangeAspect="1"/>
          </p:cNvPicPr>
          <p:nvPr>
            <p:ph idx="1"/>
          </p:nvPr>
        </p:nvPicPr>
        <p:blipFill>
          <a:blip r:embed="rId2"/>
          <a:stretch>
            <a:fillRect/>
          </a:stretch>
        </p:blipFill>
        <p:spPr>
          <a:xfrm>
            <a:off x="1860605" y="1948069"/>
            <a:ext cx="8770289" cy="4532243"/>
          </a:xfrm>
        </p:spPr>
      </p:pic>
      <p:sp>
        <p:nvSpPr>
          <p:cNvPr id="4" name="Footer Placeholder 3">
            <a:extLst>
              <a:ext uri="{FF2B5EF4-FFF2-40B4-BE49-F238E27FC236}">
                <a16:creationId xmlns:a16="http://schemas.microsoft.com/office/drawing/2014/main" id="{FA46F055-A14F-4A45-96B8-F57C4E70FED5}"/>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E35DD54A-47DD-4C03-A1CE-7369E7388A8B}"/>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656302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D55A-322E-478A-A844-5036559B1139}"/>
              </a:ext>
            </a:extLst>
          </p:cNvPr>
          <p:cNvSpPr>
            <a:spLocks noGrp="1"/>
          </p:cNvSpPr>
          <p:nvPr>
            <p:ph type="title"/>
          </p:nvPr>
        </p:nvSpPr>
        <p:spPr>
          <a:xfrm>
            <a:off x="1685678" y="808056"/>
            <a:ext cx="8884462" cy="853767"/>
          </a:xfrm>
        </p:spPr>
        <p:txBody>
          <a:bodyPr>
            <a:normAutofit fontScale="90000"/>
          </a:bodyPr>
          <a:lstStyle/>
          <a:p>
            <a:r>
              <a:rPr lang="en-US" sz="3600" b="1" dirty="0">
                <a:effectLst/>
                <a:latin typeface="Andalus"/>
                <a:ea typeface="Calibri" panose="020F0502020204030204" pitchFamily="34" charset="0"/>
                <a:cs typeface="Times New Roman" panose="02020603050405020304" pitchFamily="18" charset="0"/>
              </a:rPr>
              <a:t>Difference between Bridged and Teaming:</a:t>
            </a:r>
            <a:br>
              <a:rPr lang="en-US" sz="36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FA17F1E-F4B9-4705-A913-92FD569EC7F1}"/>
              </a:ext>
            </a:extLst>
          </p:cNvPr>
          <p:cNvSpPr>
            <a:spLocks noGrp="1"/>
          </p:cNvSpPr>
          <p:nvPr>
            <p:ph idx="1"/>
          </p:nvPr>
        </p:nvSpPr>
        <p:spPr>
          <a:xfrm>
            <a:off x="1033670" y="1534602"/>
            <a:ext cx="9536469" cy="4515342"/>
          </a:xfrm>
        </p:spPr>
        <p:txBody>
          <a:bodyPr/>
          <a:lstStyle/>
          <a:p>
            <a:pPr marL="0" marR="0" indent="0">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Andalus"/>
                <a:ea typeface="Calibri" panose="020F0502020204030204" pitchFamily="34" charset="0"/>
                <a:cs typeface="Times New Roman" panose="02020603050405020304" pitchFamily="18" charset="0"/>
              </a:rPr>
              <a:t>Bridged mode is a simplified version of teaming. In a nutshell all bridging does is allow the computer to see both network connections as 1, and use the bandwidth of both at the same time. It's also the only "teaming" type option available on non-server OS's.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Andalus"/>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Andalus"/>
                <a:ea typeface="Calibri" panose="020F0502020204030204" pitchFamily="34" charset="0"/>
              </a:rPr>
              <a:t>Teaming is more geared towards throttling and stability. Normally teaming is setup so that 1 line is in, and 1 line is out. This prevents the server from being over-run with too much incoming traffic such that the outgoing suffers, and vice-versa</a:t>
            </a:r>
            <a:endParaRPr lang="en-US" dirty="0"/>
          </a:p>
        </p:txBody>
      </p:sp>
      <p:sp>
        <p:nvSpPr>
          <p:cNvPr id="4" name="Footer Placeholder 3">
            <a:extLst>
              <a:ext uri="{FF2B5EF4-FFF2-40B4-BE49-F238E27FC236}">
                <a16:creationId xmlns:a16="http://schemas.microsoft.com/office/drawing/2014/main" id="{7CBC55D9-49FD-4B93-AB2D-CA62BCE696B8}"/>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6F526CE3-A031-4A7D-9CD3-200D55D5C26A}"/>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49598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D18C-55CC-4C65-BB59-2ED4C5F028DB}"/>
              </a:ext>
            </a:extLst>
          </p:cNvPr>
          <p:cNvSpPr>
            <a:spLocks noGrp="1"/>
          </p:cNvSpPr>
          <p:nvPr>
            <p:ph type="title"/>
          </p:nvPr>
        </p:nvSpPr>
        <p:spPr/>
        <p:txBody>
          <a:bodyPr/>
          <a:lstStyle/>
          <a:p>
            <a:pPr algn="ctr"/>
            <a:r>
              <a:rPr lang="en-US" u="sng" dirty="0"/>
              <a:t>Teaming Mode</a:t>
            </a:r>
          </a:p>
        </p:txBody>
      </p:sp>
      <p:sp>
        <p:nvSpPr>
          <p:cNvPr id="4" name="Footer Placeholder 3">
            <a:extLst>
              <a:ext uri="{FF2B5EF4-FFF2-40B4-BE49-F238E27FC236}">
                <a16:creationId xmlns:a16="http://schemas.microsoft.com/office/drawing/2014/main" id="{6AA2D243-5AF0-448E-AF93-D9821A8503E8}"/>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4F8D2093-6678-43DD-9BCB-53C9094FFCBD}"/>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6" name="Content Placeholder 5">
            <a:extLst>
              <a:ext uri="{FF2B5EF4-FFF2-40B4-BE49-F238E27FC236}">
                <a16:creationId xmlns:a16="http://schemas.microsoft.com/office/drawing/2014/main" id="{C2F200F6-AD39-4269-BB43-AC6CF77FCB90}"/>
              </a:ext>
            </a:extLst>
          </p:cNvPr>
          <p:cNvPicPr>
            <a:picLocks noGrp="1"/>
          </p:cNvPicPr>
          <p:nvPr>
            <p:ph idx="1"/>
          </p:nvPr>
        </p:nvPicPr>
        <p:blipFill>
          <a:blip r:embed="rId2"/>
          <a:stretch>
            <a:fillRect/>
          </a:stretch>
        </p:blipFill>
        <p:spPr>
          <a:xfrm>
            <a:off x="2075290" y="2297927"/>
            <a:ext cx="7806104" cy="3752017"/>
          </a:xfrm>
          <a:prstGeom prst="rect">
            <a:avLst/>
          </a:prstGeom>
        </p:spPr>
      </p:pic>
    </p:spTree>
    <p:extLst>
      <p:ext uri="{BB962C8B-B14F-4D97-AF65-F5344CB8AC3E}">
        <p14:creationId xmlns:p14="http://schemas.microsoft.com/office/powerpoint/2010/main" val="318626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B4EF14-9FE5-46AE-8081-111D3CAABB9F}"/>
              </a:ext>
            </a:extLst>
          </p:cNvPr>
          <p:cNvSpPr>
            <a:spLocks noGrp="1"/>
          </p:cNvSpPr>
          <p:nvPr>
            <p:ph type="title"/>
          </p:nvPr>
        </p:nvSpPr>
        <p:spPr>
          <a:xfrm>
            <a:off x="1190045" y="993912"/>
            <a:ext cx="9811910" cy="5699495"/>
          </a:xfrm>
        </p:spPr>
        <p:txBody>
          <a:bodyPr>
            <a:normAutofit/>
          </a:bodyPr>
          <a:lstStyle/>
          <a:p>
            <a:pPr algn="l">
              <a:lnSpc>
                <a:spcPct val="107000"/>
              </a:lnSpc>
              <a:spcBef>
                <a:spcPts val="0"/>
              </a:spcBef>
            </a:pPr>
            <a:r>
              <a:rPr lang="en-US" sz="1800" dirty="0">
                <a:effectLst/>
                <a:latin typeface="Andalus"/>
                <a:ea typeface="Calibri" panose="020F0502020204030204" pitchFamily="34" charset="0"/>
                <a:cs typeface="Times New Roman" panose="02020603050405020304" pitchFamily="18" charset="0"/>
              </a:rPr>
              <a:t>You can configure your team for either Static Teaming, Switch Independent, or LACP (Link Aggregation Control Protocol).</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ndalus"/>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u="sng" dirty="0">
                <a:effectLst/>
                <a:latin typeface="Andalus"/>
                <a:ea typeface="Calibri" panose="020F0502020204030204" pitchFamily="34" charset="0"/>
                <a:cs typeface="Times New Roman" panose="02020603050405020304" pitchFamily="18" charset="0"/>
              </a:rPr>
              <a:t>Static Teaming</a:t>
            </a:r>
            <a:r>
              <a:rPr lang="en-US" sz="1800" dirty="0">
                <a:effectLst/>
                <a:latin typeface="Andalus"/>
                <a:ea typeface="Calibri" panose="020F0502020204030204" pitchFamily="34" charset="0"/>
                <a:cs typeface="Times New Roman" panose="02020603050405020304" pitchFamily="18" charset="0"/>
              </a:rPr>
              <a:t> requires configuration on the switch and the computer to identify which links form the team. Because this is a statically configured solution.  This is a switch dependent mode of NIC teaming.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ndalus"/>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u="sng" dirty="0">
                <a:effectLst/>
                <a:latin typeface="Andalus"/>
                <a:ea typeface="Calibri" panose="020F0502020204030204" pitchFamily="34" charset="0"/>
                <a:cs typeface="Times New Roman" panose="02020603050405020304" pitchFamily="18" charset="0"/>
              </a:rPr>
              <a:t>Switch Independent mode </a:t>
            </a:r>
            <a:r>
              <a:rPr lang="en-US" sz="1800" dirty="0">
                <a:effectLst/>
                <a:latin typeface="Andalus"/>
                <a:ea typeface="Calibri" panose="020F0502020204030204" pitchFamily="34" charset="0"/>
                <a:cs typeface="Times New Roman" panose="02020603050405020304" pitchFamily="18" charset="0"/>
              </a:rPr>
              <a:t>allows you to distribute the NICs in your team across numerous Network Switches in your environment.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u="sng" dirty="0">
                <a:effectLst/>
                <a:latin typeface="Andalus"/>
                <a:ea typeface="Calibri" panose="020F0502020204030204" pitchFamily="34" charset="0"/>
                <a:cs typeface="Times New Roman" panose="02020603050405020304" pitchFamily="18" charset="0"/>
              </a:rPr>
              <a:t>LACP</a:t>
            </a:r>
            <a:r>
              <a:rPr lang="en-US" sz="1800" dirty="0">
                <a:effectLst/>
                <a:latin typeface="Andalus"/>
                <a:ea typeface="Calibri" panose="020F0502020204030204" pitchFamily="34" charset="0"/>
                <a:cs typeface="Times New Roman" panose="02020603050405020304" pitchFamily="18" charset="0"/>
              </a:rPr>
              <a:t> provides the Link Aggregation and allows for the expansion and reduction of the NIC team.  This is a switch independent mode of NIC teaming.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Footer Placeholder 3">
            <a:extLst>
              <a:ext uri="{FF2B5EF4-FFF2-40B4-BE49-F238E27FC236}">
                <a16:creationId xmlns:a16="http://schemas.microsoft.com/office/drawing/2014/main" id="{6F0BDBA2-9747-4D0F-88F5-85E7B54F7D7C}"/>
              </a:ext>
            </a:extLst>
          </p:cNvPr>
          <p:cNvSpPr>
            <a:spLocks noGrp="1"/>
          </p:cNvSpPr>
          <p:nvPr>
            <p:ph type="ftr" sz="quarter" idx="11"/>
          </p:nvPr>
        </p:nvSpPr>
        <p:spPr/>
        <p:txBody>
          <a:bodyPr/>
          <a:lstStyle/>
          <a:p>
            <a:r>
              <a:rPr lang="en-US"/>
              <a:t>By VALERY N.</a:t>
            </a:r>
            <a:endParaRPr lang="en-US" dirty="0"/>
          </a:p>
        </p:txBody>
      </p:sp>
      <p:sp>
        <p:nvSpPr>
          <p:cNvPr id="5" name="Slide Number Placeholder 4">
            <a:extLst>
              <a:ext uri="{FF2B5EF4-FFF2-40B4-BE49-F238E27FC236}">
                <a16:creationId xmlns:a16="http://schemas.microsoft.com/office/drawing/2014/main" id="{53635297-5B04-4FDF-AAC2-874972C6EF59}"/>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7" name="Picture 6">
            <a:extLst>
              <a:ext uri="{FF2B5EF4-FFF2-40B4-BE49-F238E27FC236}">
                <a16:creationId xmlns:a16="http://schemas.microsoft.com/office/drawing/2014/main" id="{A7BDFEE0-D472-4618-87AC-381F65172535}"/>
              </a:ext>
            </a:extLst>
          </p:cNvPr>
          <p:cNvPicPr/>
          <p:nvPr/>
        </p:nvPicPr>
        <p:blipFill>
          <a:blip r:embed="rId2"/>
          <a:stretch>
            <a:fillRect/>
          </a:stretch>
        </p:blipFill>
        <p:spPr>
          <a:xfrm>
            <a:off x="2067339" y="4412974"/>
            <a:ext cx="8110331" cy="2445026"/>
          </a:xfrm>
          <a:prstGeom prst="rect">
            <a:avLst/>
          </a:prstGeom>
        </p:spPr>
      </p:pic>
    </p:spTree>
    <p:extLst>
      <p:ext uri="{BB962C8B-B14F-4D97-AF65-F5344CB8AC3E}">
        <p14:creationId xmlns:p14="http://schemas.microsoft.com/office/powerpoint/2010/main" val="423902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41F80-3C19-418A-ACB1-90F7E7266248}"/>
              </a:ext>
            </a:extLst>
          </p:cNvPr>
          <p:cNvSpPr>
            <a:spLocks noGrp="1"/>
          </p:cNvSpPr>
          <p:nvPr>
            <p:ph type="title"/>
          </p:nvPr>
        </p:nvSpPr>
        <p:spPr>
          <a:xfrm>
            <a:off x="2037321" y="1490279"/>
            <a:ext cx="7958331" cy="4266466"/>
          </a:xfrm>
        </p:spPr>
        <p:txBody>
          <a:bodyPr/>
          <a:lstStyle/>
          <a:p>
            <a:pPr marL="0" marR="0" algn="l">
              <a:lnSpc>
                <a:spcPct val="107000"/>
              </a:lnSpc>
              <a:spcBef>
                <a:spcPts val="0"/>
              </a:spcBef>
              <a:spcAft>
                <a:spcPts val="0"/>
              </a:spcAft>
            </a:pPr>
            <a:r>
              <a:rPr lang="en-US" sz="1800" b="1" u="sng" dirty="0">
                <a:effectLst/>
                <a:latin typeface="Andalus"/>
                <a:ea typeface="Calibri" panose="020F0502020204030204" pitchFamily="34" charset="0"/>
                <a:cs typeface="Times New Roman" panose="02020603050405020304" pitchFamily="18" charset="0"/>
              </a:rPr>
              <a:t>Address Hash</a:t>
            </a:r>
            <a:r>
              <a:rPr lang="en-US" sz="1800" dirty="0">
                <a:effectLst/>
                <a:latin typeface="Andalus"/>
                <a:ea typeface="Calibri" panose="020F0502020204030204" pitchFamily="34" charset="0"/>
                <a:cs typeface="Times New Roman" panose="02020603050405020304" pitchFamily="18" charset="0"/>
              </a:rPr>
              <a:t> is how you configure your team to load balance network traffic between the NICs in the team.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u="sng" dirty="0">
                <a:effectLst/>
                <a:latin typeface="Andalus"/>
                <a:ea typeface="Calibri" panose="020F0502020204030204" pitchFamily="34" charset="0"/>
                <a:cs typeface="Times New Roman" panose="02020603050405020304" pitchFamily="18" charset="0"/>
              </a:rPr>
              <a:t>Hyper-V Port</a:t>
            </a:r>
            <a:r>
              <a:rPr lang="en-US" sz="1800" dirty="0">
                <a:effectLst/>
                <a:latin typeface="Andalus"/>
                <a:ea typeface="Calibri" panose="020F0502020204030204" pitchFamily="34" charset="0"/>
                <a:cs typeface="Times New Roman" panose="02020603050405020304" pitchFamily="18" charset="0"/>
              </a:rPr>
              <a:t> load balancing will load balance your traffic by VM.  With Hyper-V Port, the good news is that each VM will transact on a separate NIC, but the down side is that each VM will only transact over a single NIC.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ndalus"/>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Andalus"/>
                <a:ea typeface="Calibri" panose="020F0502020204030204" pitchFamily="34" charset="0"/>
                <a:cs typeface="Times New Roman" panose="02020603050405020304" pitchFamily="18" charset="0"/>
              </a:rPr>
              <a:t>If you have multiple virtual NICs in your VM and they are teamed, the Hyper-V Port may be the best choice.   For most configurations, I expect that the Address Hash will be your best choice to allow your VM to still access the network in case the NIC the VM is utilizing fails.  Remember that with Hyper-V Port the failure of the NIC the VM is utilizing disrupts communication between the VM and the network.  Address Hash won’t have this problem</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Footer Placeholder 2">
            <a:extLst>
              <a:ext uri="{FF2B5EF4-FFF2-40B4-BE49-F238E27FC236}">
                <a16:creationId xmlns:a16="http://schemas.microsoft.com/office/drawing/2014/main" id="{B548834F-5AAC-43B7-9E24-65A3DF6E9BF7}"/>
              </a:ext>
            </a:extLst>
          </p:cNvPr>
          <p:cNvSpPr>
            <a:spLocks noGrp="1"/>
          </p:cNvSpPr>
          <p:nvPr>
            <p:ph type="ftr" sz="quarter" idx="11"/>
          </p:nvPr>
        </p:nvSpPr>
        <p:spPr/>
        <p:txBody>
          <a:bodyPr/>
          <a:lstStyle/>
          <a:p>
            <a:r>
              <a:rPr lang="en-US"/>
              <a:t>By VALERY N.</a:t>
            </a:r>
            <a:endParaRPr lang="en-US" dirty="0"/>
          </a:p>
        </p:txBody>
      </p:sp>
      <p:sp>
        <p:nvSpPr>
          <p:cNvPr id="4" name="Slide Number Placeholder 3">
            <a:extLst>
              <a:ext uri="{FF2B5EF4-FFF2-40B4-BE49-F238E27FC236}">
                <a16:creationId xmlns:a16="http://schemas.microsoft.com/office/drawing/2014/main" id="{A11ED4B6-A474-41AB-B1C5-F2065DE33843}"/>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9884941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{5B5E95A0-B6B4-4AF9-87E7-2E4D3522E7BF}tf16401375</Template>
  <TotalTime>14887</TotalTime>
  <Words>1127</Words>
  <Application>Microsoft Office PowerPoint</Application>
  <PresentationFormat>Widescreen</PresentationFormat>
  <Paragraphs>142</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Andalus</vt:lpstr>
      <vt:lpstr>Arial</vt:lpstr>
      <vt:lpstr>Calibri</vt:lpstr>
      <vt:lpstr>MS Shell Dlg 2</vt:lpstr>
      <vt:lpstr>Open Sans</vt:lpstr>
      <vt:lpstr>PT Sans</vt:lpstr>
      <vt:lpstr>Roboto</vt:lpstr>
      <vt:lpstr>Verdana</vt:lpstr>
      <vt:lpstr>Wingdings</vt:lpstr>
      <vt:lpstr>Wingdings 3</vt:lpstr>
      <vt:lpstr>Madison</vt:lpstr>
      <vt:lpstr>NETWORKING AND SYSTEM UPDATES</vt:lpstr>
      <vt:lpstr>SECTIONS</vt:lpstr>
      <vt:lpstr>Section I- What is NIC? </vt:lpstr>
      <vt:lpstr>Section II- Enable internet on the VM </vt:lpstr>
      <vt:lpstr>Section III- NIC Teaming </vt:lpstr>
      <vt:lpstr>Difference between Bridged and Teaming: </vt:lpstr>
      <vt:lpstr>Teaming Mode</vt:lpstr>
      <vt:lpstr>You can configure your team for either Static Teaming, Switch Independent, or LACP (Link Aggregation Control Protocol).   Static Teaming requires configuration on the switch and the computer to identify which links form the team. Because this is a statically configured solution.  This is a switch dependent mode of NIC teaming.   Switch Independent mode allows you to distribute the NICs in your team across numerous Network Switches in your environment.  LACP provides the Link Aggregation and allows for the expansion and reduction of the NIC team.  This is a switch independent mode of NIC teaming. </vt:lpstr>
      <vt:lpstr>Address Hash is how you configure your team to load balance network traffic between the NICs in the team.   Hyper-V Port load balancing will load balance your traffic by VM.  With Hyper-V Port, the good news is that each VM will transact on a separate NIC, but the down side is that each VM will only transact over a single NIC.     If you have multiple virtual NICs in your VM and they are teamed, the Hyper-V Port may be the best choice.   For most configurations, I expect that the Address Hash will be your best choice to allow your VM to still access the network in case the NIC the VM is utilizing fails.  Remember that with Hyper-V Port the failure of the NIC the VM is utilizing disrupts communication between the VM and the network.  Address Hash won’t have this problem </vt:lpstr>
      <vt:lpstr>Section IV- Network Configuration </vt:lpstr>
      <vt:lpstr>Section v- Windows Updates </vt:lpstr>
      <vt:lpstr>Section VI- NTP Configuration </vt:lpstr>
      <vt:lpstr>Commands to configure NTP on Windows 2016</vt:lpstr>
      <vt:lpstr>Section VII- File Transfer Methods </vt:lpstr>
      <vt:lpstr>Section VIII- FTP Server Installation and Configuration </vt:lpstr>
      <vt:lpstr>Section IX- Sharing File System (Samba or NFS) </vt:lpstr>
      <vt:lpstr>What’s SAMBA</vt:lpstr>
      <vt:lpstr>Section X- WSUS Server Installation and Configuration </vt:lpstr>
      <vt:lpstr>The benefits of having a WSUS server</vt:lpstr>
      <vt:lpstr>UPSTREAM AND DOWNSTREAM</vt:lpstr>
      <vt:lpstr>WSUS MINIMUM REQUIREMENTS</vt:lpstr>
      <vt:lpstr>WSUS CLIENT CONFIGURATION</vt:lpstr>
      <vt:lpstr>Section XI- Windows Firewall </vt:lpstr>
      <vt:lpstr>FIREWALL RULES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AND SYSTEM UPDATES</dc:title>
  <dc:creator>OWNER</dc:creator>
  <cp:lastModifiedBy>OWNER</cp:lastModifiedBy>
  <cp:revision>18</cp:revision>
  <dcterms:created xsi:type="dcterms:W3CDTF">2021-03-05T21:44:18Z</dcterms:created>
  <dcterms:modified xsi:type="dcterms:W3CDTF">2021-04-20T13:25:03Z</dcterms:modified>
</cp:coreProperties>
</file>